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56" r:id="rId3"/>
    <p:sldId id="266" r:id="rId4"/>
    <p:sldId id="287" r:id="rId5"/>
    <p:sldId id="272" r:id="rId6"/>
    <p:sldId id="324" r:id="rId7"/>
    <p:sldId id="298" r:id="rId8"/>
    <p:sldId id="299" r:id="rId9"/>
    <p:sldId id="303" r:id="rId10"/>
    <p:sldId id="319" r:id="rId11"/>
    <p:sldId id="293" r:id="rId12"/>
    <p:sldId id="304" r:id="rId13"/>
    <p:sldId id="322" r:id="rId14"/>
    <p:sldId id="315" r:id="rId15"/>
    <p:sldId id="317" r:id="rId16"/>
    <p:sldId id="277" r:id="rId17"/>
    <p:sldId id="323" r:id="rId18"/>
    <p:sldId id="321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67"/>
    <a:srgbClr val="CB3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60" autoAdjust="0"/>
  </p:normalViewPr>
  <p:slideViewPr>
    <p:cSldViewPr snapToGrid="0" snapToObjects="1">
      <p:cViewPr varScale="1">
        <p:scale>
          <a:sx n="96" d="100"/>
          <a:sy n="96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6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CED45-DFA5-3E47-BC37-CB4266C97414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EAA01-EBED-504F-A6C1-1B0C0D856AA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dirty="0">
              <a:solidFill>
                <a:schemeClr val="bg1"/>
              </a:solidFill>
            </a:rPr>
            <a:t>Peers and Partners: Who Is Your Client?</a:t>
          </a:r>
          <a:endParaRPr lang="en-US" dirty="0">
            <a:solidFill>
              <a:schemeClr val="bg1"/>
            </a:solidFill>
          </a:endParaRPr>
        </a:p>
      </dgm:t>
    </dgm:pt>
    <dgm:pt modelId="{5CD91412-0E14-3C4F-A0BA-977CF4409482}" type="parTrans" cxnId="{5C224707-1589-C046-90B9-BE4CFF9977A1}">
      <dgm:prSet/>
      <dgm:spPr/>
      <dgm:t>
        <a:bodyPr/>
        <a:lstStyle/>
        <a:p>
          <a:endParaRPr lang="en-US"/>
        </a:p>
      </dgm:t>
    </dgm:pt>
    <dgm:pt modelId="{D7C18076-AEDD-A04F-9A41-8EF0E0784581}" type="sibTrans" cxnId="{5C224707-1589-C046-90B9-BE4CFF9977A1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C10D2C64-C553-B54D-B68E-A741A42720F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dirty="0">
              <a:solidFill>
                <a:schemeClr val="bg1"/>
              </a:solidFill>
            </a:rPr>
            <a:t>Perform: What Is Your Client’s Risk?</a:t>
          </a:r>
          <a:endParaRPr lang="en-US" dirty="0">
            <a:solidFill>
              <a:schemeClr val="bg1"/>
            </a:solidFill>
          </a:endParaRPr>
        </a:p>
      </dgm:t>
    </dgm:pt>
    <dgm:pt modelId="{FB5AD201-A1AE-5244-BDA0-CE672702BAC1}" type="parTrans" cxnId="{FED72C3B-07BA-894A-97B6-78DF904E5C9B}">
      <dgm:prSet/>
      <dgm:spPr/>
      <dgm:t>
        <a:bodyPr/>
        <a:lstStyle/>
        <a:p>
          <a:endParaRPr lang="en-US"/>
        </a:p>
      </dgm:t>
    </dgm:pt>
    <dgm:pt modelId="{5DF6CFFD-3D1D-2047-9645-ABE10440A4C0}" type="sibTrans" cxnId="{FED72C3B-07BA-894A-97B6-78DF904E5C9B}">
      <dgm:prSet/>
      <dgm:spPr/>
      <dgm:t>
        <a:bodyPr/>
        <a:lstStyle/>
        <a:p>
          <a:endParaRPr lang="en-US"/>
        </a:p>
      </dgm:t>
    </dgm:pt>
    <dgm:pt modelId="{EBC8EC1E-2613-044A-AB99-076C2557EBF6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dirty="0">
              <a:solidFill>
                <a:schemeClr val="bg1"/>
              </a:solidFill>
            </a:rPr>
            <a:t>Promote: How Can You Best Reduce Your Client Risk?</a:t>
          </a:r>
          <a:endParaRPr lang="en-US" dirty="0">
            <a:solidFill>
              <a:schemeClr val="bg1"/>
            </a:solidFill>
          </a:endParaRPr>
        </a:p>
      </dgm:t>
    </dgm:pt>
    <dgm:pt modelId="{F3D79CBF-C74B-904F-B5A9-851D124FAB48}" type="parTrans" cxnId="{EE8D0495-CF21-A248-914D-22625CBAECC9}">
      <dgm:prSet/>
      <dgm:spPr/>
      <dgm:t>
        <a:bodyPr/>
        <a:lstStyle/>
        <a:p>
          <a:endParaRPr lang="en-US"/>
        </a:p>
      </dgm:t>
    </dgm:pt>
    <dgm:pt modelId="{4BF4A477-5046-C442-8128-F3BCADDB1996}" type="sibTrans" cxnId="{EE8D0495-CF21-A248-914D-22625CBAECC9}">
      <dgm:prSet/>
      <dgm:spPr/>
      <dgm:t>
        <a:bodyPr/>
        <a:lstStyle/>
        <a:p>
          <a:endParaRPr lang="en-US"/>
        </a:p>
      </dgm:t>
    </dgm:pt>
    <dgm:pt modelId="{82B4CC51-384F-354A-9138-F9623C66BD1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bg1"/>
              </a:solidFill>
            </a:rPr>
            <a:t>Provide: What Resources Does Your Client Need?</a:t>
          </a:r>
        </a:p>
      </dgm:t>
    </dgm:pt>
    <dgm:pt modelId="{20A5AFEF-2B28-1D4F-8802-D2C2005A2433}" type="parTrans" cxnId="{D588A341-109B-8741-B6A5-0BC6324381CA}">
      <dgm:prSet/>
      <dgm:spPr/>
      <dgm:t>
        <a:bodyPr/>
        <a:lstStyle/>
        <a:p>
          <a:endParaRPr lang="en-US"/>
        </a:p>
      </dgm:t>
    </dgm:pt>
    <dgm:pt modelId="{806F5FA6-9ED5-6746-BB2B-73F32207CD79}" type="sibTrans" cxnId="{D588A341-109B-8741-B6A5-0BC6324381CA}">
      <dgm:prSet/>
      <dgm:spPr/>
      <dgm:t>
        <a:bodyPr/>
        <a:lstStyle/>
        <a:p>
          <a:endParaRPr lang="en-US"/>
        </a:p>
      </dgm:t>
    </dgm:pt>
    <dgm:pt modelId="{5DAA9ABE-0CFC-B348-9D0D-FDF523A00B14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bg1"/>
              </a:solidFill>
            </a:rPr>
            <a:t>Pass It On: Will Your Client Help Recruit More Peers?</a:t>
          </a:r>
        </a:p>
      </dgm:t>
    </dgm:pt>
    <dgm:pt modelId="{E6AFD970-9330-CA40-A774-A3361E16B408}" type="parTrans" cxnId="{A3D07544-D642-6249-9B0B-8E30B8F61519}">
      <dgm:prSet/>
      <dgm:spPr/>
      <dgm:t>
        <a:bodyPr/>
        <a:lstStyle/>
        <a:p>
          <a:endParaRPr lang="en-US"/>
        </a:p>
      </dgm:t>
    </dgm:pt>
    <dgm:pt modelId="{E57D503D-6D5F-DD44-B3A5-32C0F91EBFD3}" type="sibTrans" cxnId="{A3D07544-D642-6249-9B0B-8E30B8F61519}">
      <dgm:prSet/>
      <dgm:spPr/>
      <dgm:t>
        <a:bodyPr/>
        <a:lstStyle/>
        <a:p>
          <a:endParaRPr lang="en-US"/>
        </a:p>
      </dgm:t>
    </dgm:pt>
    <dgm:pt modelId="{CD908464-594C-AE4A-BF45-D45AD7811DEB}" type="pres">
      <dgm:prSet presAssocID="{1D9CED45-DFA5-3E47-BC37-CB4266C974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7935D6-5762-394A-959A-F8C676F2C82B}" type="pres">
      <dgm:prSet presAssocID="{1D9CED45-DFA5-3E47-BC37-CB4266C97414}" presName="cycle" presStyleCnt="0"/>
      <dgm:spPr/>
    </dgm:pt>
    <dgm:pt modelId="{49FD3D6A-3B27-9D4E-8FB8-6C6E39CE6C98}" type="pres">
      <dgm:prSet presAssocID="{BD7EAA01-EBED-504F-A6C1-1B0C0D856AA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9A3BD-14A7-584F-AF7D-931B10215E8D}" type="pres">
      <dgm:prSet presAssocID="{D7C18076-AEDD-A04F-9A41-8EF0E078458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07B4AAD-7318-394C-BFA9-6814AB2BFA12}" type="pres">
      <dgm:prSet presAssocID="{C10D2C64-C553-B54D-B68E-A741A42720F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4D1C0-DBC8-D648-9DFD-64F00F7AA8C8}" type="pres">
      <dgm:prSet presAssocID="{EBC8EC1E-2613-044A-AB99-076C2557EBF6}" presName="nodeFollowingNodes" presStyleLbl="node1" presStyleIdx="2" presStyleCnt="5" custRadScaleRad="106091" custRadScaleInc="-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79136-FEAB-594E-B621-BE62E62A43F2}" type="pres">
      <dgm:prSet presAssocID="{82B4CC51-384F-354A-9138-F9623C66BD1F}" presName="nodeFollowingNodes" presStyleLbl="node1" presStyleIdx="3" presStyleCnt="5" custRadScaleRad="103824" custRadScaleInc="5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B548-9513-854F-A90D-4E69F664D8AD}" type="pres">
      <dgm:prSet presAssocID="{5DAA9ABE-0CFC-B348-9D0D-FDF523A00B1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D0495-CF21-A248-914D-22625CBAECC9}" srcId="{1D9CED45-DFA5-3E47-BC37-CB4266C97414}" destId="{EBC8EC1E-2613-044A-AB99-076C2557EBF6}" srcOrd="2" destOrd="0" parTransId="{F3D79CBF-C74B-904F-B5A9-851D124FAB48}" sibTransId="{4BF4A477-5046-C442-8128-F3BCADDB1996}"/>
    <dgm:cxn modelId="{7424A9E4-EE05-0D4D-AA81-EF04E7A7B4B6}" type="presOf" srcId="{BD7EAA01-EBED-504F-A6C1-1B0C0D856AAB}" destId="{49FD3D6A-3B27-9D4E-8FB8-6C6E39CE6C98}" srcOrd="0" destOrd="0" presId="urn:microsoft.com/office/officeart/2005/8/layout/cycle3"/>
    <dgm:cxn modelId="{B766AE2F-48FD-5B45-B377-BC06E63FFA38}" type="presOf" srcId="{1D9CED45-DFA5-3E47-BC37-CB4266C97414}" destId="{CD908464-594C-AE4A-BF45-D45AD7811DEB}" srcOrd="0" destOrd="0" presId="urn:microsoft.com/office/officeart/2005/8/layout/cycle3"/>
    <dgm:cxn modelId="{864BAC99-12B7-F143-86BD-E0EF509B5F81}" type="presOf" srcId="{5DAA9ABE-0CFC-B348-9D0D-FDF523A00B14}" destId="{9C42B548-9513-854F-A90D-4E69F664D8AD}" srcOrd="0" destOrd="0" presId="urn:microsoft.com/office/officeart/2005/8/layout/cycle3"/>
    <dgm:cxn modelId="{A3D07544-D642-6249-9B0B-8E30B8F61519}" srcId="{1D9CED45-DFA5-3E47-BC37-CB4266C97414}" destId="{5DAA9ABE-0CFC-B348-9D0D-FDF523A00B14}" srcOrd="4" destOrd="0" parTransId="{E6AFD970-9330-CA40-A774-A3361E16B408}" sibTransId="{E57D503D-6D5F-DD44-B3A5-32C0F91EBFD3}"/>
    <dgm:cxn modelId="{57E126BC-023C-454A-865D-0D4D940E1CE2}" type="presOf" srcId="{C10D2C64-C553-B54D-B68E-A741A42720FD}" destId="{707B4AAD-7318-394C-BFA9-6814AB2BFA12}" srcOrd="0" destOrd="0" presId="urn:microsoft.com/office/officeart/2005/8/layout/cycle3"/>
    <dgm:cxn modelId="{E8327F92-FB79-DA44-80DF-E2814667191A}" type="presOf" srcId="{82B4CC51-384F-354A-9138-F9623C66BD1F}" destId="{6D879136-FEAB-594E-B621-BE62E62A43F2}" srcOrd="0" destOrd="0" presId="urn:microsoft.com/office/officeart/2005/8/layout/cycle3"/>
    <dgm:cxn modelId="{FED72C3B-07BA-894A-97B6-78DF904E5C9B}" srcId="{1D9CED45-DFA5-3E47-BC37-CB4266C97414}" destId="{C10D2C64-C553-B54D-B68E-A741A42720FD}" srcOrd="1" destOrd="0" parTransId="{FB5AD201-A1AE-5244-BDA0-CE672702BAC1}" sibTransId="{5DF6CFFD-3D1D-2047-9645-ABE10440A4C0}"/>
    <dgm:cxn modelId="{5C224707-1589-C046-90B9-BE4CFF9977A1}" srcId="{1D9CED45-DFA5-3E47-BC37-CB4266C97414}" destId="{BD7EAA01-EBED-504F-A6C1-1B0C0D856AAB}" srcOrd="0" destOrd="0" parTransId="{5CD91412-0E14-3C4F-A0BA-977CF4409482}" sibTransId="{D7C18076-AEDD-A04F-9A41-8EF0E0784581}"/>
    <dgm:cxn modelId="{D588A341-109B-8741-B6A5-0BC6324381CA}" srcId="{1D9CED45-DFA5-3E47-BC37-CB4266C97414}" destId="{82B4CC51-384F-354A-9138-F9623C66BD1F}" srcOrd="3" destOrd="0" parTransId="{20A5AFEF-2B28-1D4F-8802-D2C2005A2433}" sibTransId="{806F5FA6-9ED5-6746-BB2B-73F32207CD79}"/>
    <dgm:cxn modelId="{F75B4E4A-E00F-4248-8E1C-F13575C7F27E}" type="presOf" srcId="{D7C18076-AEDD-A04F-9A41-8EF0E0784581}" destId="{2759A3BD-14A7-584F-AF7D-931B10215E8D}" srcOrd="0" destOrd="0" presId="urn:microsoft.com/office/officeart/2005/8/layout/cycle3"/>
    <dgm:cxn modelId="{54F6CD3B-736B-964E-BC07-8F5BEFB6A4A7}" type="presOf" srcId="{EBC8EC1E-2613-044A-AB99-076C2557EBF6}" destId="{FA14D1C0-DBC8-D648-9DFD-64F00F7AA8C8}" srcOrd="0" destOrd="0" presId="urn:microsoft.com/office/officeart/2005/8/layout/cycle3"/>
    <dgm:cxn modelId="{65E6E5CA-C01B-7345-A04B-8614CC6B36E4}" type="presParOf" srcId="{CD908464-594C-AE4A-BF45-D45AD7811DEB}" destId="{EE7935D6-5762-394A-959A-F8C676F2C82B}" srcOrd="0" destOrd="0" presId="urn:microsoft.com/office/officeart/2005/8/layout/cycle3"/>
    <dgm:cxn modelId="{5A2C1AAE-A7A2-D24E-9FA4-440FE98344F0}" type="presParOf" srcId="{EE7935D6-5762-394A-959A-F8C676F2C82B}" destId="{49FD3D6A-3B27-9D4E-8FB8-6C6E39CE6C98}" srcOrd="0" destOrd="0" presId="urn:microsoft.com/office/officeart/2005/8/layout/cycle3"/>
    <dgm:cxn modelId="{B41D55D1-4378-FE4C-B5C4-6EDB082C80E3}" type="presParOf" srcId="{EE7935D6-5762-394A-959A-F8C676F2C82B}" destId="{2759A3BD-14A7-584F-AF7D-931B10215E8D}" srcOrd="1" destOrd="0" presId="urn:microsoft.com/office/officeart/2005/8/layout/cycle3"/>
    <dgm:cxn modelId="{1C996CC1-77E0-C445-A594-A16841C7A949}" type="presParOf" srcId="{EE7935D6-5762-394A-959A-F8C676F2C82B}" destId="{707B4AAD-7318-394C-BFA9-6814AB2BFA12}" srcOrd="2" destOrd="0" presId="urn:microsoft.com/office/officeart/2005/8/layout/cycle3"/>
    <dgm:cxn modelId="{03AD9648-D391-D749-9C27-E66FD69CC544}" type="presParOf" srcId="{EE7935D6-5762-394A-959A-F8C676F2C82B}" destId="{FA14D1C0-DBC8-D648-9DFD-64F00F7AA8C8}" srcOrd="3" destOrd="0" presId="urn:microsoft.com/office/officeart/2005/8/layout/cycle3"/>
    <dgm:cxn modelId="{459AF048-CB6D-164D-802A-88F76D2975FC}" type="presParOf" srcId="{EE7935D6-5762-394A-959A-F8C676F2C82B}" destId="{6D879136-FEAB-594E-B621-BE62E62A43F2}" srcOrd="4" destOrd="0" presId="urn:microsoft.com/office/officeart/2005/8/layout/cycle3"/>
    <dgm:cxn modelId="{8029E6AA-AF73-D24F-997C-19A0C08F429E}" type="presParOf" srcId="{EE7935D6-5762-394A-959A-F8C676F2C82B}" destId="{9C42B548-9513-854F-A90D-4E69F664D8A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1A155-601D-3D47-BC94-0D08AAA516C8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34E3F-F4D2-5646-B792-7B9523B843CD}">
      <dgm:prSet phldrT="[Text]"/>
      <dgm:spPr/>
      <dgm:t>
        <a:bodyPr/>
        <a:lstStyle/>
        <a:p>
          <a:pPr algn="ctr"/>
          <a:endParaRPr lang="en-US" dirty="0" smtClean="0"/>
        </a:p>
        <a:p>
          <a:pPr algn="l"/>
          <a:r>
            <a:rPr lang="en-US" dirty="0" smtClean="0"/>
            <a:t>  WHEN</a:t>
          </a:r>
          <a:endParaRPr lang="en-US" dirty="0"/>
        </a:p>
      </dgm:t>
    </dgm:pt>
    <dgm:pt modelId="{C001C9DA-78B5-7941-8EAB-0586A39D412E}" type="parTrans" cxnId="{B5E629EA-3FFD-EA41-A555-3F82799F1860}">
      <dgm:prSet/>
      <dgm:spPr/>
      <dgm:t>
        <a:bodyPr/>
        <a:lstStyle/>
        <a:p>
          <a:endParaRPr lang="en-US"/>
        </a:p>
      </dgm:t>
    </dgm:pt>
    <dgm:pt modelId="{3A43FFD4-E8B9-894F-BD6D-F50399248ECC}" type="sibTrans" cxnId="{B5E629EA-3FFD-EA41-A555-3F82799F1860}">
      <dgm:prSet/>
      <dgm:spPr/>
      <dgm:t>
        <a:bodyPr/>
        <a:lstStyle/>
        <a:p>
          <a:endParaRPr lang="en-US"/>
        </a:p>
      </dgm:t>
    </dgm:pt>
    <dgm:pt modelId="{E6AC8472-C69F-D341-8B7C-D3CBCBE6CBB4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WHERE</a:t>
          </a:r>
          <a:endParaRPr lang="en-US" dirty="0"/>
        </a:p>
      </dgm:t>
    </dgm:pt>
    <dgm:pt modelId="{9A197527-F29F-FD42-8050-FFF37B7991DD}" type="parTrans" cxnId="{637EEE59-1F93-D04B-988F-A5D04507829C}">
      <dgm:prSet/>
      <dgm:spPr/>
      <dgm:t>
        <a:bodyPr/>
        <a:lstStyle/>
        <a:p>
          <a:endParaRPr lang="en-US"/>
        </a:p>
      </dgm:t>
    </dgm:pt>
    <dgm:pt modelId="{E3F32274-B6E1-9944-A77D-2A78FDE70180}" type="sibTrans" cxnId="{637EEE59-1F93-D04B-988F-A5D04507829C}">
      <dgm:prSet/>
      <dgm:spPr/>
      <dgm:t>
        <a:bodyPr/>
        <a:lstStyle/>
        <a:p>
          <a:endParaRPr lang="en-US"/>
        </a:p>
      </dgm:t>
    </dgm:pt>
    <dgm:pt modelId="{AA541DBB-0A61-AE4D-ADEA-28453BC7CCE9}">
      <dgm:prSet phldrT="[Text]"/>
      <dgm:spPr/>
      <dgm:t>
        <a:bodyPr/>
        <a:lstStyle/>
        <a:p>
          <a:pPr algn="l"/>
          <a:endParaRPr lang="en-US" dirty="0" smtClean="0"/>
        </a:p>
        <a:p>
          <a:pPr algn="l"/>
          <a:r>
            <a:rPr lang="en-US" dirty="0" smtClean="0"/>
            <a:t>WHAT</a:t>
          </a:r>
          <a:endParaRPr lang="en-US" dirty="0"/>
        </a:p>
      </dgm:t>
    </dgm:pt>
    <dgm:pt modelId="{44B6001B-E56C-D94E-950D-56402A287F21}" type="parTrans" cxnId="{1AE226DB-83FD-614E-913F-0E7625CD354B}">
      <dgm:prSet/>
      <dgm:spPr/>
      <dgm:t>
        <a:bodyPr/>
        <a:lstStyle/>
        <a:p>
          <a:endParaRPr lang="en-US"/>
        </a:p>
      </dgm:t>
    </dgm:pt>
    <dgm:pt modelId="{F8BEF4F1-2AED-014E-97DD-A3F6A25AE0E1}" type="sibTrans" cxnId="{1AE226DB-83FD-614E-913F-0E7625CD354B}">
      <dgm:prSet/>
      <dgm:spPr/>
      <dgm:t>
        <a:bodyPr/>
        <a:lstStyle/>
        <a:p>
          <a:endParaRPr lang="en-US"/>
        </a:p>
      </dgm:t>
    </dgm:pt>
    <dgm:pt modelId="{0B01D685-77B3-994E-AA95-025DA10AA7D0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WHO</a:t>
          </a:r>
          <a:endParaRPr lang="en-US" dirty="0"/>
        </a:p>
      </dgm:t>
    </dgm:pt>
    <dgm:pt modelId="{A659C0ED-9C2E-6349-843D-AF1E799B63B4}" type="parTrans" cxnId="{3334C7B3-FDF5-8F47-8730-F2940EABEE81}">
      <dgm:prSet/>
      <dgm:spPr/>
      <dgm:t>
        <a:bodyPr/>
        <a:lstStyle/>
        <a:p>
          <a:endParaRPr lang="en-US"/>
        </a:p>
      </dgm:t>
    </dgm:pt>
    <dgm:pt modelId="{D752827F-C845-0A49-AD47-C20AB719BE52}" type="sibTrans" cxnId="{3334C7B3-FDF5-8F47-8730-F2940EABEE81}">
      <dgm:prSet/>
      <dgm:spPr/>
      <dgm:t>
        <a:bodyPr/>
        <a:lstStyle/>
        <a:p>
          <a:endParaRPr lang="en-US"/>
        </a:p>
      </dgm:t>
    </dgm:pt>
    <dgm:pt modelId="{1E4C1873-2919-7C45-9028-80584305C18F}">
      <dgm:prSet phldrT="[Text]" phldr="1"/>
      <dgm:spPr/>
      <dgm:t>
        <a:bodyPr/>
        <a:lstStyle/>
        <a:p>
          <a:endParaRPr lang="en-US" dirty="0"/>
        </a:p>
      </dgm:t>
    </dgm:pt>
    <dgm:pt modelId="{311D9CC2-BB97-3D41-BC84-F88C6492E6EB}" type="parTrans" cxnId="{D6F2FC3A-04AA-774C-8BDE-1071F5CB43CC}">
      <dgm:prSet/>
      <dgm:spPr/>
      <dgm:t>
        <a:bodyPr/>
        <a:lstStyle/>
        <a:p>
          <a:endParaRPr lang="en-US"/>
        </a:p>
      </dgm:t>
    </dgm:pt>
    <dgm:pt modelId="{C757E01A-1C3A-CC4E-B928-37A1D638AB20}" type="sibTrans" cxnId="{D6F2FC3A-04AA-774C-8BDE-1071F5CB43CC}">
      <dgm:prSet/>
      <dgm:spPr/>
      <dgm:t>
        <a:bodyPr/>
        <a:lstStyle/>
        <a:p>
          <a:endParaRPr lang="en-US"/>
        </a:p>
      </dgm:t>
    </dgm:pt>
    <dgm:pt modelId="{D2D47B6E-75A0-3B4E-9401-375695DA3A2C}" type="pres">
      <dgm:prSet presAssocID="{7D71A155-601D-3D47-BC94-0D08AAA516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BC860-F86E-E94C-B2DE-F16D8E991958}" type="pres">
      <dgm:prSet presAssocID="{7D71A155-601D-3D47-BC94-0D08AAA516C8}" presName="children" presStyleCnt="0"/>
      <dgm:spPr/>
    </dgm:pt>
    <dgm:pt modelId="{D8C94B77-8847-9B4B-92D4-D46C930C9F02}" type="pres">
      <dgm:prSet presAssocID="{7D71A155-601D-3D47-BC94-0D08AAA516C8}" presName="childPlaceholder" presStyleCnt="0"/>
      <dgm:spPr/>
    </dgm:pt>
    <dgm:pt modelId="{4E2C84E7-6B74-8F4C-B824-C8157451E68A}" type="pres">
      <dgm:prSet presAssocID="{7D71A155-601D-3D47-BC94-0D08AAA516C8}" presName="circle" presStyleCnt="0"/>
      <dgm:spPr/>
    </dgm:pt>
    <dgm:pt modelId="{37E3885F-AAC6-7A45-9346-67303ED5EA76}" type="pres">
      <dgm:prSet presAssocID="{7D71A155-601D-3D47-BC94-0D08AAA516C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B0FDD-0948-C142-9C80-65274C4FD3C4}" type="pres">
      <dgm:prSet presAssocID="{7D71A155-601D-3D47-BC94-0D08AAA516C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DF7FF-AA19-134E-8734-71847C1B41B2}" type="pres">
      <dgm:prSet presAssocID="{7D71A155-601D-3D47-BC94-0D08AAA516C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DCD50-70DC-4F4C-8BD5-4650745900DD}" type="pres">
      <dgm:prSet presAssocID="{7D71A155-601D-3D47-BC94-0D08AAA516C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8DED4-D84B-F944-84CA-D668A417B5FF}" type="pres">
      <dgm:prSet presAssocID="{7D71A155-601D-3D47-BC94-0D08AAA516C8}" presName="quadrantPlaceholder" presStyleCnt="0"/>
      <dgm:spPr/>
    </dgm:pt>
    <dgm:pt modelId="{53F40FC6-D590-614C-BEB3-DBA74959D38E}" type="pres">
      <dgm:prSet presAssocID="{7D71A155-601D-3D47-BC94-0D08AAA516C8}" presName="center1" presStyleLbl="fgShp" presStyleIdx="0" presStyleCnt="2"/>
      <dgm:spPr/>
    </dgm:pt>
    <dgm:pt modelId="{A6A6EAA4-4D46-BF4C-BCB7-B4122AC2BE30}" type="pres">
      <dgm:prSet presAssocID="{7D71A155-601D-3D47-BC94-0D08AAA516C8}" presName="center2" presStyleLbl="fgShp" presStyleIdx="1" presStyleCnt="2"/>
      <dgm:spPr/>
    </dgm:pt>
  </dgm:ptLst>
  <dgm:cxnLst>
    <dgm:cxn modelId="{B5E629EA-3FFD-EA41-A555-3F82799F1860}" srcId="{7D71A155-601D-3D47-BC94-0D08AAA516C8}" destId="{8D234E3F-F4D2-5646-B792-7B9523B843CD}" srcOrd="0" destOrd="0" parTransId="{C001C9DA-78B5-7941-8EAB-0586A39D412E}" sibTransId="{3A43FFD4-E8B9-894F-BD6D-F50399248ECC}"/>
    <dgm:cxn modelId="{3334C7B3-FDF5-8F47-8730-F2940EABEE81}" srcId="{7D71A155-601D-3D47-BC94-0D08AAA516C8}" destId="{0B01D685-77B3-994E-AA95-025DA10AA7D0}" srcOrd="3" destOrd="0" parTransId="{A659C0ED-9C2E-6349-843D-AF1E799B63B4}" sibTransId="{D752827F-C845-0A49-AD47-C20AB719BE52}"/>
    <dgm:cxn modelId="{637EEE59-1F93-D04B-988F-A5D04507829C}" srcId="{7D71A155-601D-3D47-BC94-0D08AAA516C8}" destId="{E6AC8472-C69F-D341-8B7C-D3CBCBE6CBB4}" srcOrd="1" destOrd="0" parTransId="{9A197527-F29F-FD42-8050-FFF37B7991DD}" sibTransId="{E3F32274-B6E1-9944-A77D-2A78FDE70180}"/>
    <dgm:cxn modelId="{D6F2FC3A-04AA-774C-8BDE-1071F5CB43CC}" srcId="{7D71A155-601D-3D47-BC94-0D08AAA516C8}" destId="{1E4C1873-2919-7C45-9028-80584305C18F}" srcOrd="4" destOrd="0" parTransId="{311D9CC2-BB97-3D41-BC84-F88C6492E6EB}" sibTransId="{C757E01A-1C3A-CC4E-B928-37A1D638AB20}"/>
    <dgm:cxn modelId="{90368FA2-A6A2-1F4D-BF9F-08C334CE32CA}" type="presOf" srcId="{AA541DBB-0A61-AE4D-ADEA-28453BC7CCE9}" destId="{F5EDF7FF-AA19-134E-8734-71847C1B41B2}" srcOrd="0" destOrd="0" presId="urn:microsoft.com/office/officeart/2005/8/layout/cycle4"/>
    <dgm:cxn modelId="{1AE226DB-83FD-614E-913F-0E7625CD354B}" srcId="{7D71A155-601D-3D47-BC94-0D08AAA516C8}" destId="{AA541DBB-0A61-AE4D-ADEA-28453BC7CCE9}" srcOrd="2" destOrd="0" parTransId="{44B6001B-E56C-D94E-950D-56402A287F21}" sibTransId="{F8BEF4F1-2AED-014E-97DD-A3F6A25AE0E1}"/>
    <dgm:cxn modelId="{075F4206-DA7A-4741-AF0A-61346AB6A64B}" type="presOf" srcId="{0B01D685-77B3-994E-AA95-025DA10AA7D0}" destId="{539DCD50-70DC-4F4C-8BD5-4650745900DD}" srcOrd="0" destOrd="0" presId="urn:microsoft.com/office/officeart/2005/8/layout/cycle4"/>
    <dgm:cxn modelId="{17D0EE20-4182-0147-8554-C42F805D015F}" type="presOf" srcId="{8D234E3F-F4D2-5646-B792-7B9523B843CD}" destId="{37E3885F-AAC6-7A45-9346-67303ED5EA76}" srcOrd="0" destOrd="0" presId="urn:microsoft.com/office/officeart/2005/8/layout/cycle4"/>
    <dgm:cxn modelId="{DFD92DE3-E1AB-C543-AA84-D80AF32B205F}" type="presOf" srcId="{7D71A155-601D-3D47-BC94-0D08AAA516C8}" destId="{D2D47B6E-75A0-3B4E-9401-375695DA3A2C}" srcOrd="0" destOrd="0" presId="urn:microsoft.com/office/officeart/2005/8/layout/cycle4"/>
    <dgm:cxn modelId="{7084E3D8-9242-F347-ABAF-875B2843E66A}" type="presOf" srcId="{E6AC8472-C69F-D341-8B7C-D3CBCBE6CBB4}" destId="{419B0FDD-0948-C142-9C80-65274C4FD3C4}" srcOrd="0" destOrd="0" presId="urn:microsoft.com/office/officeart/2005/8/layout/cycle4"/>
    <dgm:cxn modelId="{15F661D2-59FF-F241-985C-2B9EE951850E}" type="presParOf" srcId="{D2D47B6E-75A0-3B4E-9401-375695DA3A2C}" destId="{100BC860-F86E-E94C-B2DE-F16D8E991958}" srcOrd="0" destOrd="0" presId="urn:microsoft.com/office/officeart/2005/8/layout/cycle4"/>
    <dgm:cxn modelId="{A7B4015F-CEF9-5E4B-A675-61FECA7A715D}" type="presParOf" srcId="{100BC860-F86E-E94C-B2DE-F16D8E991958}" destId="{D8C94B77-8847-9B4B-92D4-D46C930C9F02}" srcOrd="0" destOrd="0" presId="urn:microsoft.com/office/officeart/2005/8/layout/cycle4"/>
    <dgm:cxn modelId="{64BBFB71-7C77-4A48-AC64-E65DC7C0CC62}" type="presParOf" srcId="{D2D47B6E-75A0-3B4E-9401-375695DA3A2C}" destId="{4E2C84E7-6B74-8F4C-B824-C8157451E68A}" srcOrd="1" destOrd="0" presId="urn:microsoft.com/office/officeart/2005/8/layout/cycle4"/>
    <dgm:cxn modelId="{43F5B368-F4C9-CD44-B526-F86E04231F94}" type="presParOf" srcId="{4E2C84E7-6B74-8F4C-B824-C8157451E68A}" destId="{37E3885F-AAC6-7A45-9346-67303ED5EA76}" srcOrd="0" destOrd="0" presId="urn:microsoft.com/office/officeart/2005/8/layout/cycle4"/>
    <dgm:cxn modelId="{82380C99-1DA5-B140-A2B2-7E18FE8B6565}" type="presParOf" srcId="{4E2C84E7-6B74-8F4C-B824-C8157451E68A}" destId="{419B0FDD-0948-C142-9C80-65274C4FD3C4}" srcOrd="1" destOrd="0" presId="urn:microsoft.com/office/officeart/2005/8/layout/cycle4"/>
    <dgm:cxn modelId="{4BD5A1BF-D937-0D40-BABD-E4C7957EAC6B}" type="presParOf" srcId="{4E2C84E7-6B74-8F4C-B824-C8157451E68A}" destId="{F5EDF7FF-AA19-134E-8734-71847C1B41B2}" srcOrd="2" destOrd="0" presId="urn:microsoft.com/office/officeart/2005/8/layout/cycle4"/>
    <dgm:cxn modelId="{5500A06D-6BCA-4D41-AB71-EC64B0B54BDC}" type="presParOf" srcId="{4E2C84E7-6B74-8F4C-B824-C8157451E68A}" destId="{539DCD50-70DC-4F4C-8BD5-4650745900DD}" srcOrd="3" destOrd="0" presId="urn:microsoft.com/office/officeart/2005/8/layout/cycle4"/>
    <dgm:cxn modelId="{846E7051-1E07-6E42-9F10-4E7ECC9A2786}" type="presParOf" srcId="{4E2C84E7-6B74-8F4C-B824-C8157451E68A}" destId="{4288DED4-D84B-F944-84CA-D668A417B5FF}" srcOrd="4" destOrd="0" presId="urn:microsoft.com/office/officeart/2005/8/layout/cycle4"/>
    <dgm:cxn modelId="{57A41BF1-DE2F-6C4A-8114-52E88F06138D}" type="presParOf" srcId="{D2D47B6E-75A0-3B4E-9401-375695DA3A2C}" destId="{53F40FC6-D590-614C-BEB3-DBA74959D38E}" srcOrd="2" destOrd="0" presId="urn:microsoft.com/office/officeart/2005/8/layout/cycle4"/>
    <dgm:cxn modelId="{6CF4F095-129E-C944-900B-7FD422F25C20}" type="presParOf" srcId="{D2D47B6E-75A0-3B4E-9401-375695DA3A2C}" destId="{A6A6EAA4-4D46-BF4C-BCB7-B4122AC2BE3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9A3BD-14A7-584F-AF7D-931B10215E8D}">
      <dsp:nvSpPr>
        <dsp:cNvPr id="0" name=""/>
        <dsp:cNvSpPr/>
      </dsp:nvSpPr>
      <dsp:spPr>
        <a:xfrm>
          <a:off x="958565" y="-31509"/>
          <a:ext cx="5257099" cy="5257099"/>
        </a:xfrm>
        <a:prstGeom prst="circularArrow">
          <a:avLst>
            <a:gd name="adj1" fmla="val 5544"/>
            <a:gd name="adj2" fmla="val 330680"/>
            <a:gd name="adj3" fmla="val 13791524"/>
            <a:gd name="adj4" fmla="val 17376478"/>
            <a:gd name="adj5" fmla="val 5757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3D6A-3B27-9D4E-8FB8-6C6E39CE6C98}">
      <dsp:nvSpPr>
        <dsp:cNvPr id="0" name=""/>
        <dsp:cNvSpPr/>
      </dsp:nvSpPr>
      <dsp:spPr>
        <a:xfrm>
          <a:off x="2364553" y="497"/>
          <a:ext cx="2445123" cy="122256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b="1" kern="1200" dirty="0">
              <a:solidFill>
                <a:schemeClr val="bg1"/>
              </a:solidFill>
            </a:rPr>
            <a:t>Peers and Partners: Who Is Your Client?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424234" y="60178"/>
        <a:ext cx="2325761" cy="1103199"/>
      </dsp:txXfrm>
    </dsp:sp>
    <dsp:sp modelId="{707B4AAD-7318-394C-BFA9-6814AB2BFA12}">
      <dsp:nvSpPr>
        <dsp:cNvPr id="0" name=""/>
        <dsp:cNvSpPr/>
      </dsp:nvSpPr>
      <dsp:spPr>
        <a:xfrm>
          <a:off x="4496663" y="1549566"/>
          <a:ext cx="2445123" cy="1222561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b="1" kern="1200" dirty="0">
              <a:solidFill>
                <a:schemeClr val="bg1"/>
              </a:solidFill>
            </a:rPr>
            <a:t>Perform: What Is Your Client’s Risk?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556344" y="1609247"/>
        <a:ext cx="2325761" cy="1103199"/>
      </dsp:txXfrm>
    </dsp:sp>
    <dsp:sp modelId="{FA14D1C0-DBC8-D648-9DFD-64F00F7AA8C8}">
      <dsp:nvSpPr>
        <dsp:cNvPr id="0" name=""/>
        <dsp:cNvSpPr/>
      </dsp:nvSpPr>
      <dsp:spPr>
        <a:xfrm>
          <a:off x="3843539" y="4056509"/>
          <a:ext cx="2445123" cy="122256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b="1" kern="1200" dirty="0">
              <a:solidFill>
                <a:schemeClr val="bg1"/>
              </a:solidFill>
            </a:rPr>
            <a:t>Promote: How Can You Best Reduce Your Client Risk?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903220" y="4116190"/>
        <a:ext cx="2325761" cy="1103199"/>
      </dsp:txXfrm>
    </dsp:sp>
    <dsp:sp modelId="{6D879136-FEAB-594E-B621-BE62E62A43F2}">
      <dsp:nvSpPr>
        <dsp:cNvPr id="0" name=""/>
        <dsp:cNvSpPr/>
      </dsp:nvSpPr>
      <dsp:spPr>
        <a:xfrm>
          <a:off x="882243" y="4036849"/>
          <a:ext cx="2445123" cy="1222561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kern="1200" dirty="0">
              <a:solidFill>
                <a:schemeClr val="bg1"/>
              </a:solidFill>
            </a:rPr>
            <a:t>Provide: What Resources Does Your Client Need?</a:t>
          </a:r>
        </a:p>
      </dsp:txBody>
      <dsp:txXfrm>
        <a:off x="941924" y="4096530"/>
        <a:ext cx="2325761" cy="1103199"/>
      </dsp:txXfrm>
    </dsp:sp>
    <dsp:sp modelId="{9C42B548-9513-854F-A90D-4E69F664D8AD}">
      <dsp:nvSpPr>
        <dsp:cNvPr id="0" name=""/>
        <dsp:cNvSpPr/>
      </dsp:nvSpPr>
      <dsp:spPr>
        <a:xfrm>
          <a:off x="232443" y="1549566"/>
          <a:ext cx="2445123" cy="1222561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kern="1200" dirty="0">
              <a:solidFill>
                <a:schemeClr val="bg1"/>
              </a:solidFill>
            </a:rPr>
            <a:t>Pass It On: Will Your Client Help Recruit More Peers?</a:t>
          </a:r>
        </a:p>
      </dsp:txBody>
      <dsp:txXfrm>
        <a:off x="292124" y="1609247"/>
        <a:ext cx="2325761" cy="1103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885F-AAC6-7A45-9346-67303ED5EA76}">
      <dsp:nvSpPr>
        <dsp:cNvPr id="0" name=""/>
        <dsp:cNvSpPr/>
      </dsp:nvSpPr>
      <dsp:spPr>
        <a:xfrm>
          <a:off x="1516183" y="282431"/>
          <a:ext cx="2145489" cy="21454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WHEN</a:t>
          </a:r>
          <a:endParaRPr lang="en-US" sz="2800" kern="1200" dirty="0"/>
        </a:p>
      </dsp:txBody>
      <dsp:txXfrm>
        <a:off x="2144582" y="910830"/>
        <a:ext cx="1517090" cy="1517090"/>
      </dsp:txXfrm>
    </dsp:sp>
    <dsp:sp modelId="{419B0FDD-0948-C142-9C80-65274C4FD3C4}">
      <dsp:nvSpPr>
        <dsp:cNvPr id="0" name=""/>
        <dsp:cNvSpPr/>
      </dsp:nvSpPr>
      <dsp:spPr>
        <a:xfrm rot="5400000">
          <a:off x="3760771" y="282431"/>
          <a:ext cx="2145489" cy="21454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</a:t>
          </a:r>
          <a:endParaRPr lang="en-US" sz="2800" kern="1200" dirty="0"/>
        </a:p>
      </dsp:txBody>
      <dsp:txXfrm rot="-5400000">
        <a:off x="3760771" y="910830"/>
        <a:ext cx="1517090" cy="1517090"/>
      </dsp:txXfrm>
    </dsp:sp>
    <dsp:sp modelId="{F5EDF7FF-AA19-134E-8734-71847C1B41B2}">
      <dsp:nvSpPr>
        <dsp:cNvPr id="0" name=""/>
        <dsp:cNvSpPr/>
      </dsp:nvSpPr>
      <dsp:spPr>
        <a:xfrm rot="10800000">
          <a:off x="3760771" y="2527019"/>
          <a:ext cx="2145489" cy="21454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WHAT</a:t>
          </a:r>
          <a:endParaRPr lang="en-US" sz="2800" kern="1200" dirty="0"/>
        </a:p>
      </dsp:txBody>
      <dsp:txXfrm rot="10800000">
        <a:off x="3760771" y="2527019"/>
        <a:ext cx="1517090" cy="1517090"/>
      </dsp:txXfrm>
    </dsp:sp>
    <dsp:sp modelId="{539DCD50-70DC-4F4C-8BD5-4650745900DD}">
      <dsp:nvSpPr>
        <dsp:cNvPr id="0" name=""/>
        <dsp:cNvSpPr/>
      </dsp:nvSpPr>
      <dsp:spPr>
        <a:xfrm rot="16200000">
          <a:off x="1516183" y="2527019"/>
          <a:ext cx="2145489" cy="214548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WHO</a:t>
          </a:r>
          <a:endParaRPr lang="en-US" sz="2800" kern="1200" dirty="0"/>
        </a:p>
      </dsp:txBody>
      <dsp:txXfrm rot="5400000">
        <a:off x="2144582" y="2527019"/>
        <a:ext cx="1517090" cy="1517090"/>
      </dsp:txXfrm>
    </dsp:sp>
    <dsp:sp modelId="{53F40FC6-D590-614C-BEB3-DBA74959D38E}">
      <dsp:nvSpPr>
        <dsp:cNvPr id="0" name=""/>
        <dsp:cNvSpPr/>
      </dsp:nvSpPr>
      <dsp:spPr>
        <a:xfrm>
          <a:off x="3340840" y="2031525"/>
          <a:ext cx="740763" cy="64414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A6EAA4-4D46-BF4C-BCB7-B4122AC2BE30}">
      <dsp:nvSpPr>
        <dsp:cNvPr id="0" name=""/>
        <dsp:cNvSpPr/>
      </dsp:nvSpPr>
      <dsp:spPr>
        <a:xfrm rot="10800000">
          <a:off x="3340840" y="2279272"/>
          <a:ext cx="740763" cy="64414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3252-B4A7-D84A-BF41-4DB3A078E9AF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24E15-F5A6-1043-BC94-1AE934C6E5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03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3189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0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9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29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27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27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40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2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CB370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6B5A2-A201-44EE-BCBB-CE4A48693A42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1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6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9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9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4E15-F5A6-1043-BC94-1AE934C6E5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1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7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8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No blu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6080" y="211516"/>
            <a:ext cx="703072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56080" y="1584325"/>
            <a:ext cx="703072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27200" y="1148080"/>
            <a:ext cx="239776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11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4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2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6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4948-378D-274B-BBE3-BA4E621E5038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A0BF-3146-0E4F-A396-2F3221224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anjiru.mukoma@lvcthealt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Conflict of Interest to declare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hat can we do better and 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Focus DSD for prevention to individual</a:t>
            </a:r>
          </a:p>
          <a:p>
            <a:r>
              <a:rPr lang="en-US" dirty="0" smtClean="0"/>
              <a:t>Better understand individuals greatest prevention needs</a:t>
            </a:r>
          </a:p>
          <a:p>
            <a:r>
              <a:rPr lang="en-US" dirty="0" smtClean="0"/>
              <a:t>Demand driven relevant responsive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92C0FF1-F433-40AE-9388-EFEC6909F377}"/>
              </a:ext>
            </a:extLst>
          </p:cNvPr>
          <p:cNvGrpSpPr/>
          <p:nvPr/>
        </p:nvGrpSpPr>
        <p:grpSpPr>
          <a:xfrm>
            <a:off x="3622556" y="1853237"/>
            <a:ext cx="3490518" cy="5240895"/>
            <a:chOff x="5124389" y="833542"/>
            <a:chExt cx="3490518" cy="5240895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439255C1-1270-48CB-B713-4DC9CE9BD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24389" y="833542"/>
              <a:ext cx="3490518" cy="52408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2ADD337-5AA2-4797-A094-1F7676C36A94}"/>
                </a:ext>
              </a:extLst>
            </p:cNvPr>
            <p:cNvSpPr txBox="1"/>
            <p:nvPr/>
          </p:nvSpPr>
          <p:spPr>
            <a:xfrm>
              <a:off x="6081971" y="2858069"/>
              <a:ext cx="15753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</a:rPr>
                <a:t>CBS/PN as the driving force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A576C-8EDC-48ED-B0CA-DF05AFF7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78" y="655018"/>
            <a:ext cx="8134122" cy="972441"/>
          </a:xfrm>
        </p:spPr>
        <p:txBody>
          <a:bodyPr>
            <a:normAutofit/>
          </a:bodyPr>
          <a:lstStyle/>
          <a:p>
            <a:r>
              <a:rPr lang="en-US" sz="2600" dirty="0"/>
              <a:t>The Five “Ps”: Engaging with clients based on risks and needs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3B2312E-70B4-4FEC-A03C-F7CBA58226C7}"/>
              </a:ext>
            </a:extLst>
          </p:cNvPr>
          <p:cNvGrpSpPr/>
          <p:nvPr/>
        </p:nvGrpSpPr>
        <p:grpSpPr>
          <a:xfrm>
            <a:off x="1656080" y="1183957"/>
            <a:ext cx="7174230" cy="5317542"/>
            <a:chOff x="3272835" y="218534"/>
            <a:chExt cx="7174230" cy="5317542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="" xmlns:a16="http://schemas.microsoft.com/office/drawing/2014/main" id="{F259D5F8-1936-40E5-ACD3-F693288510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3647613"/>
                </p:ext>
              </p:extLst>
            </p:nvPr>
          </p:nvGraphicFramePr>
          <p:xfrm>
            <a:off x="3272835" y="218534"/>
            <a:ext cx="7174230" cy="52790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B1BB3B3-BFBB-47DD-A9B0-88F429CDAC70}"/>
                </a:ext>
              </a:extLst>
            </p:cNvPr>
            <p:cNvSpPr txBox="1"/>
            <p:nvPr/>
          </p:nvSpPr>
          <p:spPr>
            <a:xfrm>
              <a:off x="5890757" y="1072566"/>
              <a:ext cx="27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(Based on MER Definitions)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DA13442-8B88-4BF7-9C36-267947287D59}"/>
                </a:ext>
              </a:extLst>
            </p:cNvPr>
            <p:cNvSpPr txBox="1"/>
            <p:nvPr/>
          </p:nvSpPr>
          <p:spPr>
            <a:xfrm>
              <a:off x="7714015" y="2581070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(Based on Epi and Behavioral  Data)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3B4AF60-AC3C-4B4B-BE19-2B27101B91AC}"/>
                </a:ext>
              </a:extLst>
            </p:cNvPr>
            <p:cNvSpPr txBox="1"/>
            <p:nvPr/>
          </p:nvSpPr>
          <p:spPr>
            <a:xfrm>
              <a:off x="4504520" y="5259077"/>
              <a:ext cx="4752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(Based on Behavioral Theory and Communications Strategy)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71E92AB-3DF9-49FB-9F0F-7178E0CB1BB3}"/>
                </a:ext>
              </a:extLst>
            </p:cNvPr>
            <p:cNvSpPr txBox="1"/>
            <p:nvPr/>
          </p:nvSpPr>
          <p:spPr>
            <a:xfrm>
              <a:off x="3366902" y="2684784"/>
              <a:ext cx="275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(Based on Program Data and Priorities)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9223" y="6349429"/>
            <a:ext cx="27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LINKAGES- Thailand 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09878" y="-255148"/>
            <a:ext cx="8229600" cy="93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can we do better and how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5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0" y="3707477"/>
            <a:ext cx="2606040" cy="2693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7321" y="3707477"/>
            <a:ext cx="2606040" cy="2693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440" y="3790602"/>
            <a:ext cx="2439786" cy="2527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5268" y="586038"/>
            <a:ext cx="2867890" cy="2788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7360" y="648394"/>
            <a:ext cx="2410690" cy="2676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7839" y="586038"/>
            <a:ext cx="2867890" cy="2788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0988" y="669173"/>
            <a:ext cx="2701637" cy="26226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6342" y="715767"/>
            <a:ext cx="702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lini</a:t>
            </a:r>
            <a:r>
              <a:rPr sz="1800" b="1" spc="-5" dirty="0">
                <a:latin typeface="Calibri"/>
                <a:cs typeface="Calibri"/>
              </a:rPr>
              <a:t>cal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6341" y="973128"/>
            <a:ext cx="1659255" cy="2367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HIV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lang="en-US" sz="1700" spc="-10" dirty="0" smtClean="0">
                <a:latin typeface="Calibri"/>
                <a:cs typeface="Calibri"/>
              </a:rPr>
              <a:t>testing</a:t>
            </a:r>
            <a:endParaRPr sz="1700" dirty="0">
              <a:latin typeface="Calibri"/>
              <a:cs typeface="Calibri"/>
            </a:endParaRPr>
          </a:p>
          <a:p>
            <a:pPr marL="292100" marR="5080" indent="-279400">
              <a:lnSpc>
                <a:spcPts val="2000"/>
              </a:lnSpc>
              <a:spcBef>
                <a:spcPts val="160"/>
              </a:spcBef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ST</a:t>
            </a:r>
            <a:r>
              <a:rPr sz="1700" spc="-5" dirty="0">
                <a:latin typeface="Calibri"/>
                <a:cs typeface="Calibri"/>
              </a:rPr>
              <a:t>I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cree</a:t>
            </a:r>
            <a:r>
              <a:rPr sz="1700" dirty="0">
                <a:latin typeface="Calibri"/>
                <a:cs typeface="Calibri"/>
              </a:rPr>
              <a:t>nin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treatme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ts val="1939"/>
              </a:lnSpc>
              <a:buFont typeface="Arial"/>
              <a:buChar char="•"/>
              <a:tabLst>
                <a:tab pos="298450" algn="l"/>
              </a:tabLst>
            </a:pPr>
            <a:r>
              <a:rPr sz="1700" spc="-10" dirty="0">
                <a:latin typeface="Calibri"/>
                <a:cs typeface="Calibri"/>
              </a:rPr>
              <a:t>PEP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ts val="202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latin typeface="Calibri"/>
                <a:cs typeface="Calibri"/>
              </a:rPr>
              <a:t>coun</a:t>
            </a:r>
            <a:r>
              <a:rPr sz="1700" spc="-5" dirty="0">
                <a:latin typeface="Calibri"/>
                <a:cs typeface="Calibri"/>
              </a:rPr>
              <a:t>se</a:t>
            </a:r>
            <a:r>
              <a:rPr sz="1700" dirty="0">
                <a:latin typeface="Calibri"/>
                <a:cs typeface="Calibri"/>
              </a:rPr>
              <a:t>llin</a:t>
            </a:r>
            <a:r>
              <a:rPr sz="1700" spc="-10" dirty="0">
                <a:latin typeface="Calibri"/>
                <a:cs typeface="Calibri"/>
              </a:rPr>
              <a:t>g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2020"/>
              </a:lnSpc>
            </a:pPr>
            <a:r>
              <a:rPr sz="17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ts val="2020"/>
              </a:lnSpc>
              <a:spcBef>
                <a:spcPts val="60"/>
              </a:spcBef>
            </a:pPr>
            <a:r>
              <a:rPr sz="17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ts val="2020"/>
              </a:lnSpc>
            </a:pPr>
            <a:r>
              <a:rPr sz="1700" dirty="0">
                <a:latin typeface="Arial"/>
                <a:cs typeface="Arial"/>
              </a:rPr>
              <a:t>•</a:t>
            </a:r>
          </a:p>
        </p:txBody>
      </p:sp>
      <p:sp>
        <p:nvSpPr>
          <p:cNvPr id="11" name="object 11"/>
          <p:cNvSpPr/>
          <p:nvPr/>
        </p:nvSpPr>
        <p:spPr>
          <a:xfrm>
            <a:off x="531924" y="2082942"/>
            <a:ext cx="1003300" cy="876300"/>
          </a:xfrm>
          <a:custGeom>
            <a:avLst/>
            <a:gdLst/>
            <a:ahLst/>
            <a:cxnLst/>
            <a:rect l="l" t="t" r="r" b="b"/>
            <a:pathLst>
              <a:path w="1003300" h="876300">
                <a:moveTo>
                  <a:pt x="1003218" y="0"/>
                </a:moveTo>
                <a:lnTo>
                  <a:pt x="0" y="815187"/>
                </a:lnTo>
                <a:lnTo>
                  <a:pt x="104095" y="875812"/>
                </a:lnTo>
                <a:lnTo>
                  <a:pt x="842628" y="275722"/>
                </a:lnTo>
                <a:lnTo>
                  <a:pt x="100321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684" y="3823853"/>
            <a:ext cx="561340" cy="981075"/>
          </a:xfrm>
          <a:custGeom>
            <a:avLst/>
            <a:gdLst/>
            <a:ahLst/>
            <a:cxnLst/>
            <a:rect l="l" t="t" r="r" b="b"/>
            <a:pathLst>
              <a:path w="561340" h="981075">
                <a:moveTo>
                  <a:pt x="80403" y="0"/>
                </a:moveTo>
                <a:lnTo>
                  <a:pt x="0" y="139052"/>
                </a:lnTo>
                <a:lnTo>
                  <a:pt x="353686" y="861273"/>
                </a:lnTo>
                <a:lnTo>
                  <a:pt x="560856" y="981050"/>
                </a:lnTo>
                <a:lnTo>
                  <a:pt x="8040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785" y="3823853"/>
            <a:ext cx="1517071" cy="5278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02" y="2702509"/>
            <a:ext cx="1223010" cy="1567180"/>
          </a:xfrm>
          <a:custGeom>
            <a:avLst/>
            <a:gdLst/>
            <a:ahLst/>
            <a:cxnLst/>
            <a:rect l="l" t="t" r="r" b="b"/>
            <a:pathLst>
              <a:path w="1223010" h="1567179">
                <a:moveTo>
                  <a:pt x="611327" y="0"/>
                </a:moveTo>
                <a:lnTo>
                  <a:pt x="561189" y="2597"/>
                </a:lnTo>
                <a:lnTo>
                  <a:pt x="512167" y="10254"/>
                </a:lnTo>
                <a:lnTo>
                  <a:pt x="464418" y="22769"/>
                </a:lnTo>
                <a:lnTo>
                  <a:pt x="418100" y="39940"/>
                </a:lnTo>
                <a:lnTo>
                  <a:pt x="373371" y="61567"/>
                </a:lnTo>
                <a:lnTo>
                  <a:pt x="330387" y="87446"/>
                </a:lnTo>
                <a:lnTo>
                  <a:pt x="289306" y="117378"/>
                </a:lnTo>
                <a:lnTo>
                  <a:pt x="250285" y="151159"/>
                </a:lnTo>
                <a:lnTo>
                  <a:pt x="213482" y="188588"/>
                </a:lnTo>
                <a:lnTo>
                  <a:pt x="179053" y="229464"/>
                </a:lnTo>
                <a:lnTo>
                  <a:pt x="147157" y="273585"/>
                </a:lnTo>
                <a:lnTo>
                  <a:pt x="117950" y="320750"/>
                </a:lnTo>
                <a:lnTo>
                  <a:pt x="91590" y="370756"/>
                </a:lnTo>
                <a:lnTo>
                  <a:pt x="68235" y="423402"/>
                </a:lnTo>
                <a:lnTo>
                  <a:pt x="48041" y="478486"/>
                </a:lnTo>
                <a:lnTo>
                  <a:pt x="31165" y="535808"/>
                </a:lnTo>
                <a:lnTo>
                  <a:pt x="17766" y="595164"/>
                </a:lnTo>
                <a:lnTo>
                  <a:pt x="8001" y="656354"/>
                </a:lnTo>
                <a:lnTo>
                  <a:pt x="2026" y="719175"/>
                </a:lnTo>
                <a:lnTo>
                  <a:pt x="0" y="783427"/>
                </a:lnTo>
                <a:lnTo>
                  <a:pt x="2026" y="847676"/>
                </a:lnTo>
                <a:lnTo>
                  <a:pt x="8001" y="910496"/>
                </a:lnTo>
                <a:lnTo>
                  <a:pt x="17766" y="971683"/>
                </a:lnTo>
                <a:lnTo>
                  <a:pt x="31165" y="1031037"/>
                </a:lnTo>
                <a:lnTo>
                  <a:pt x="48041" y="1088356"/>
                </a:lnTo>
                <a:lnTo>
                  <a:pt x="68235" y="1143438"/>
                </a:lnTo>
                <a:lnTo>
                  <a:pt x="91590" y="1196082"/>
                </a:lnTo>
                <a:lnTo>
                  <a:pt x="117950" y="1246086"/>
                </a:lnTo>
                <a:lnTo>
                  <a:pt x="147157" y="1293248"/>
                </a:lnTo>
                <a:lnTo>
                  <a:pt x="179053" y="1337367"/>
                </a:lnTo>
                <a:lnTo>
                  <a:pt x="213482" y="1378241"/>
                </a:lnTo>
                <a:lnTo>
                  <a:pt x="250285" y="1415669"/>
                </a:lnTo>
                <a:lnTo>
                  <a:pt x="289306" y="1449448"/>
                </a:lnTo>
                <a:lnTo>
                  <a:pt x="330387" y="1479378"/>
                </a:lnTo>
                <a:lnTo>
                  <a:pt x="373371" y="1505257"/>
                </a:lnTo>
                <a:lnTo>
                  <a:pt x="418100" y="1526882"/>
                </a:lnTo>
                <a:lnTo>
                  <a:pt x="464418" y="1544053"/>
                </a:lnTo>
                <a:lnTo>
                  <a:pt x="512167" y="1556567"/>
                </a:lnTo>
                <a:lnTo>
                  <a:pt x="561189" y="1564224"/>
                </a:lnTo>
                <a:lnTo>
                  <a:pt x="611327" y="1566821"/>
                </a:lnTo>
                <a:lnTo>
                  <a:pt x="661465" y="1564224"/>
                </a:lnTo>
                <a:lnTo>
                  <a:pt x="710487" y="1556567"/>
                </a:lnTo>
                <a:lnTo>
                  <a:pt x="758235" y="1544053"/>
                </a:lnTo>
                <a:lnTo>
                  <a:pt x="804553" y="1526882"/>
                </a:lnTo>
                <a:lnTo>
                  <a:pt x="849282" y="1505257"/>
                </a:lnTo>
                <a:lnTo>
                  <a:pt x="892266" y="1479378"/>
                </a:lnTo>
                <a:lnTo>
                  <a:pt x="933347" y="1449448"/>
                </a:lnTo>
                <a:lnTo>
                  <a:pt x="972367" y="1415669"/>
                </a:lnTo>
                <a:lnTo>
                  <a:pt x="1009170" y="1378241"/>
                </a:lnTo>
                <a:lnTo>
                  <a:pt x="1043599" y="1337367"/>
                </a:lnTo>
                <a:lnTo>
                  <a:pt x="1075495" y="1293248"/>
                </a:lnTo>
                <a:lnTo>
                  <a:pt x="1104702" y="1246086"/>
                </a:lnTo>
                <a:lnTo>
                  <a:pt x="1131062" y="1196082"/>
                </a:lnTo>
                <a:lnTo>
                  <a:pt x="1154417" y="1143438"/>
                </a:lnTo>
                <a:lnTo>
                  <a:pt x="1174611" y="1088356"/>
                </a:lnTo>
                <a:lnTo>
                  <a:pt x="1191487" y="1031037"/>
                </a:lnTo>
                <a:lnTo>
                  <a:pt x="1204886" y="971683"/>
                </a:lnTo>
                <a:lnTo>
                  <a:pt x="1214651" y="910496"/>
                </a:lnTo>
                <a:lnTo>
                  <a:pt x="1220626" y="847676"/>
                </a:lnTo>
                <a:lnTo>
                  <a:pt x="1222652" y="783427"/>
                </a:lnTo>
                <a:lnTo>
                  <a:pt x="1220626" y="719175"/>
                </a:lnTo>
                <a:lnTo>
                  <a:pt x="1214651" y="656354"/>
                </a:lnTo>
                <a:lnTo>
                  <a:pt x="1204886" y="595164"/>
                </a:lnTo>
                <a:lnTo>
                  <a:pt x="1191487" y="535808"/>
                </a:lnTo>
                <a:lnTo>
                  <a:pt x="1174611" y="478486"/>
                </a:lnTo>
                <a:lnTo>
                  <a:pt x="1154417" y="423402"/>
                </a:lnTo>
                <a:lnTo>
                  <a:pt x="1131062" y="370756"/>
                </a:lnTo>
                <a:lnTo>
                  <a:pt x="1104702" y="320750"/>
                </a:lnTo>
                <a:lnTo>
                  <a:pt x="1075495" y="273585"/>
                </a:lnTo>
                <a:lnTo>
                  <a:pt x="1043599" y="229464"/>
                </a:lnTo>
                <a:lnTo>
                  <a:pt x="1009170" y="188588"/>
                </a:lnTo>
                <a:lnTo>
                  <a:pt x="972367" y="151159"/>
                </a:lnTo>
                <a:lnTo>
                  <a:pt x="933347" y="117378"/>
                </a:lnTo>
                <a:lnTo>
                  <a:pt x="892266" y="87446"/>
                </a:lnTo>
                <a:lnTo>
                  <a:pt x="849282" y="61567"/>
                </a:lnTo>
                <a:lnTo>
                  <a:pt x="804553" y="39940"/>
                </a:lnTo>
                <a:lnTo>
                  <a:pt x="758235" y="22769"/>
                </a:lnTo>
                <a:lnTo>
                  <a:pt x="710487" y="10254"/>
                </a:lnTo>
                <a:lnTo>
                  <a:pt x="661465" y="2597"/>
                </a:lnTo>
                <a:lnTo>
                  <a:pt x="61132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8146" y="1064020"/>
            <a:ext cx="1550322" cy="15336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9800" y="1095390"/>
            <a:ext cx="1434465" cy="1419225"/>
          </a:xfrm>
          <a:custGeom>
            <a:avLst/>
            <a:gdLst/>
            <a:ahLst/>
            <a:cxnLst/>
            <a:rect l="l" t="t" r="r" b="b"/>
            <a:pathLst>
              <a:path w="1434464" h="1419225">
                <a:moveTo>
                  <a:pt x="717173" y="0"/>
                </a:moveTo>
                <a:lnTo>
                  <a:pt x="658353" y="2352"/>
                </a:lnTo>
                <a:lnTo>
                  <a:pt x="600843" y="9287"/>
                </a:lnTo>
                <a:lnTo>
                  <a:pt x="544827" y="20622"/>
                </a:lnTo>
                <a:lnTo>
                  <a:pt x="490490" y="36175"/>
                </a:lnTo>
                <a:lnTo>
                  <a:pt x="438016" y="55763"/>
                </a:lnTo>
                <a:lnTo>
                  <a:pt x="387590" y="79203"/>
                </a:lnTo>
                <a:lnTo>
                  <a:pt x="339396" y="106313"/>
                </a:lnTo>
                <a:lnTo>
                  <a:pt x="293619" y="136910"/>
                </a:lnTo>
                <a:lnTo>
                  <a:pt x="250444" y="170811"/>
                </a:lnTo>
                <a:lnTo>
                  <a:pt x="210054" y="207835"/>
                </a:lnTo>
                <a:lnTo>
                  <a:pt x="172636" y="247798"/>
                </a:lnTo>
                <a:lnTo>
                  <a:pt x="138372" y="290518"/>
                </a:lnTo>
                <a:lnTo>
                  <a:pt x="107448" y="335811"/>
                </a:lnTo>
                <a:lnTo>
                  <a:pt x="80049" y="383497"/>
                </a:lnTo>
                <a:lnTo>
                  <a:pt x="56358" y="433391"/>
                </a:lnTo>
                <a:lnTo>
                  <a:pt x="36561" y="485311"/>
                </a:lnTo>
                <a:lnTo>
                  <a:pt x="20842" y="539076"/>
                </a:lnTo>
                <a:lnTo>
                  <a:pt x="9386" y="594501"/>
                </a:lnTo>
                <a:lnTo>
                  <a:pt x="2377" y="651405"/>
                </a:lnTo>
                <a:lnTo>
                  <a:pt x="0" y="709604"/>
                </a:lnTo>
                <a:lnTo>
                  <a:pt x="2377" y="767804"/>
                </a:lnTo>
                <a:lnTo>
                  <a:pt x="9386" y="824708"/>
                </a:lnTo>
                <a:lnTo>
                  <a:pt x="20842" y="880133"/>
                </a:lnTo>
                <a:lnTo>
                  <a:pt x="36561" y="933897"/>
                </a:lnTo>
                <a:lnTo>
                  <a:pt x="56358" y="985818"/>
                </a:lnTo>
                <a:lnTo>
                  <a:pt x="80049" y="1035712"/>
                </a:lnTo>
                <a:lnTo>
                  <a:pt x="107448" y="1083397"/>
                </a:lnTo>
                <a:lnTo>
                  <a:pt x="138372" y="1128691"/>
                </a:lnTo>
                <a:lnTo>
                  <a:pt x="172636" y="1171411"/>
                </a:lnTo>
                <a:lnTo>
                  <a:pt x="210054" y="1211374"/>
                </a:lnTo>
                <a:lnTo>
                  <a:pt x="250444" y="1248397"/>
                </a:lnTo>
                <a:lnTo>
                  <a:pt x="293619" y="1282299"/>
                </a:lnTo>
                <a:lnTo>
                  <a:pt x="339396" y="1312896"/>
                </a:lnTo>
                <a:lnTo>
                  <a:pt x="387590" y="1340006"/>
                </a:lnTo>
                <a:lnTo>
                  <a:pt x="438016" y="1363446"/>
                </a:lnTo>
                <a:lnTo>
                  <a:pt x="490490" y="1383034"/>
                </a:lnTo>
                <a:lnTo>
                  <a:pt x="544827" y="1398587"/>
                </a:lnTo>
                <a:lnTo>
                  <a:pt x="600843" y="1409922"/>
                </a:lnTo>
                <a:lnTo>
                  <a:pt x="658353" y="1416857"/>
                </a:lnTo>
                <a:lnTo>
                  <a:pt x="717173" y="1419209"/>
                </a:lnTo>
                <a:lnTo>
                  <a:pt x="775992" y="1416857"/>
                </a:lnTo>
                <a:lnTo>
                  <a:pt x="833502" y="1409922"/>
                </a:lnTo>
                <a:lnTo>
                  <a:pt x="889519" y="1398587"/>
                </a:lnTo>
                <a:lnTo>
                  <a:pt x="943856" y="1383034"/>
                </a:lnTo>
                <a:lnTo>
                  <a:pt x="996331" y="1363446"/>
                </a:lnTo>
                <a:lnTo>
                  <a:pt x="1046758" y="1340006"/>
                </a:lnTo>
                <a:lnTo>
                  <a:pt x="1094952" y="1312896"/>
                </a:lnTo>
                <a:lnTo>
                  <a:pt x="1140730" y="1282299"/>
                </a:lnTo>
                <a:lnTo>
                  <a:pt x="1183907" y="1248397"/>
                </a:lnTo>
                <a:lnTo>
                  <a:pt x="1224297" y="1211374"/>
                </a:lnTo>
                <a:lnTo>
                  <a:pt x="1261717" y="1171411"/>
                </a:lnTo>
                <a:lnTo>
                  <a:pt x="1295981" y="1128691"/>
                </a:lnTo>
                <a:lnTo>
                  <a:pt x="1326906" y="1083397"/>
                </a:lnTo>
                <a:lnTo>
                  <a:pt x="1354306" y="1035712"/>
                </a:lnTo>
                <a:lnTo>
                  <a:pt x="1377997" y="985818"/>
                </a:lnTo>
                <a:lnTo>
                  <a:pt x="1397795" y="933897"/>
                </a:lnTo>
                <a:lnTo>
                  <a:pt x="1413514" y="880133"/>
                </a:lnTo>
                <a:lnTo>
                  <a:pt x="1424971" y="824708"/>
                </a:lnTo>
                <a:lnTo>
                  <a:pt x="1431980" y="767804"/>
                </a:lnTo>
                <a:lnTo>
                  <a:pt x="1434358" y="709604"/>
                </a:lnTo>
                <a:lnTo>
                  <a:pt x="1431980" y="651405"/>
                </a:lnTo>
                <a:lnTo>
                  <a:pt x="1424971" y="594501"/>
                </a:lnTo>
                <a:lnTo>
                  <a:pt x="1413514" y="539076"/>
                </a:lnTo>
                <a:lnTo>
                  <a:pt x="1397795" y="485311"/>
                </a:lnTo>
                <a:lnTo>
                  <a:pt x="1377997" y="433391"/>
                </a:lnTo>
                <a:lnTo>
                  <a:pt x="1354306" y="383497"/>
                </a:lnTo>
                <a:lnTo>
                  <a:pt x="1326906" y="335811"/>
                </a:lnTo>
                <a:lnTo>
                  <a:pt x="1295981" y="290518"/>
                </a:lnTo>
                <a:lnTo>
                  <a:pt x="1261717" y="247798"/>
                </a:lnTo>
                <a:lnTo>
                  <a:pt x="1224297" y="207835"/>
                </a:lnTo>
                <a:lnTo>
                  <a:pt x="1183907" y="170811"/>
                </a:lnTo>
                <a:lnTo>
                  <a:pt x="1140730" y="136910"/>
                </a:lnTo>
                <a:lnTo>
                  <a:pt x="1094952" y="106313"/>
                </a:lnTo>
                <a:lnTo>
                  <a:pt x="1046758" y="79203"/>
                </a:lnTo>
                <a:lnTo>
                  <a:pt x="996331" y="55763"/>
                </a:lnTo>
                <a:lnTo>
                  <a:pt x="943856" y="36175"/>
                </a:lnTo>
                <a:lnTo>
                  <a:pt x="889519" y="20622"/>
                </a:lnTo>
                <a:lnTo>
                  <a:pt x="833502" y="9287"/>
                </a:lnTo>
                <a:lnTo>
                  <a:pt x="775992" y="2352"/>
                </a:lnTo>
                <a:lnTo>
                  <a:pt x="717173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541" y="4555373"/>
            <a:ext cx="1508760" cy="17165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971" y="4599932"/>
            <a:ext cx="1364615" cy="1572260"/>
          </a:xfrm>
          <a:custGeom>
            <a:avLst/>
            <a:gdLst/>
            <a:ahLst/>
            <a:cxnLst/>
            <a:rect l="l" t="t" r="r" b="b"/>
            <a:pathLst>
              <a:path w="1364614" h="1572260">
                <a:moveTo>
                  <a:pt x="682121" y="0"/>
                </a:moveTo>
                <a:lnTo>
                  <a:pt x="626176" y="2605"/>
                </a:lnTo>
                <a:lnTo>
                  <a:pt x="571477" y="10289"/>
                </a:lnTo>
                <a:lnTo>
                  <a:pt x="518198" y="22847"/>
                </a:lnTo>
                <a:lnTo>
                  <a:pt x="466517" y="40077"/>
                </a:lnTo>
                <a:lnTo>
                  <a:pt x="416608" y="61777"/>
                </a:lnTo>
                <a:lnTo>
                  <a:pt x="368646" y="87746"/>
                </a:lnTo>
                <a:lnTo>
                  <a:pt x="322808" y="117780"/>
                </a:lnTo>
                <a:lnTo>
                  <a:pt x="279268" y="151677"/>
                </a:lnTo>
                <a:lnTo>
                  <a:pt x="238203" y="189235"/>
                </a:lnTo>
                <a:lnTo>
                  <a:pt x="199788" y="230252"/>
                </a:lnTo>
                <a:lnTo>
                  <a:pt x="164198" y="274525"/>
                </a:lnTo>
                <a:lnTo>
                  <a:pt x="131609" y="321852"/>
                </a:lnTo>
                <a:lnTo>
                  <a:pt x="102197" y="372031"/>
                </a:lnTo>
                <a:lnTo>
                  <a:pt x="76136" y="424859"/>
                </a:lnTo>
                <a:lnTo>
                  <a:pt x="53604" y="480134"/>
                </a:lnTo>
                <a:lnTo>
                  <a:pt x="34774" y="537653"/>
                </a:lnTo>
                <a:lnTo>
                  <a:pt x="19824" y="597216"/>
                </a:lnTo>
                <a:lnTo>
                  <a:pt x="8927" y="658618"/>
                </a:lnTo>
                <a:lnTo>
                  <a:pt x="2261" y="721658"/>
                </a:lnTo>
                <a:lnTo>
                  <a:pt x="0" y="786134"/>
                </a:lnTo>
                <a:lnTo>
                  <a:pt x="2261" y="850609"/>
                </a:lnTo>
                <a:lnTo>
                  <a:pt x="8927" y="913649"/>
                </a:lnTo>
                <a:lnTo>
                  <a:pt x="19824" y="975051"/>
                </a:lnTo>
                <a:lnTo>
                  <a:pt x="34774" y="1034614"/>
                </a:lnTo>
                <a:lnTo>
                  <a:pt x="53604" y="1092133"/>
                </a:lnTo>
                <a:lnTo>
                  <a:pt x="76136" y="1147409"/>
                </a:lnTo>
                <a:lnTo>
                  <a:pt x="102197" y="1200237"/>
                </a:lnTo>
                <a:lnTo>
                  <a:pt x="131609" y="1250415"/>
                </a:lnTo>
                <a:lnTo>
                  <a:pt x="164198" y="1297742"/>
                </a:lnTo>
                <a:lnTo>
                  <a:pt x="199788" y="1342015"/>
                </a:lnTo>
                <a:lnTo>
                  <a:pt x="238203" y="1383032"/>
                </a:lnTo>
                <a:lnTo>
                  <a:pt x="279268" y="1420590"/>
                </a:lnTo>
                <a:lnTo>
                  <a:pt x="322808" y="1454487"/>
                </a:lnTo>
                <a:lnTo>
                  <a:pt x="368646" y="1484521"/>
                </a:lnTo>
                <a:lnTo>
                  <a:pt x="416608" y="1510490"/>
                </a:lnTo>
                <a:lnTo>
                  <a:pt x="466517" y="1532190"/>
                </a:lnTo>
                <a:lnTo>
                  <a:pt x="518198" y="1549421"/>
                </a:lnTo>
                <a:lnTo>
                  <a:pt x="571477" y="1561978"/>
                </a:lnTo>
                <a:lnTo>
                  <a:pt x="626176" y="1569662"/>
                </a:lnTo>
                <a:lnTo>
                  <a:pt x="682121" y="1572268"/>
                </a:lnTo>
                <a:lnTo>
                  <a:pt x="738065" y="1569662"/>
                </a:lnTo>
                <a:lnTo>
                  <a:pt x="792764" y="1561978"/>
                </a:lnTo>
                <a:lnTo>
                  <a:pt x="846042" y="1549421"/>
                </a:lnTo>
                <a:lnTo>
                  <a:pt x="897723" y="1532190"/>
                </a:lnTo>
                <a:lnTo>
                  <a:pt x="947632" y="1510490"/>
                </a:lnTo>
                <a:lnTo>
                  <a:pt x="995594" y="1484521"/>
                </a:lnTo>
                <a:lnTo>
                  <a:pt x="1041432" y="1454487"/>
                </a:lnTo>
                <a:lnTo>
                  <a:pt x="1084972" y="1420590"/>
                </a:lnTo>
                <a:lnTo>
                  <a:pt x="1126037" y="1383032"/>
                </a:lnTo>
                <a:lnTo>
                  <a:pt x="1164452" y="1342015"/>
                </a:lnTo>
                <a:lnTo>
                  <a:pt x="1200042" y="1297742"/>
                </a:lnTo>
                <a:lnTo>
                  <a:pt x="1232631" y="1250415"/>
                </a:lnTo>
                <a:lnTo>
                  <a:pt x="1262044" y="1200237"/>
                </a:lnTo>
                <a:lnTo>
                  <a:pt x="1288104" y="1147409"/>
                </a:lnTo>
                <a:lnTo>
                  <a:pt x="1310637" y="1092133"/>
                </a:lnTo>
                <a:lnTo>
                  <a:pt x="1329466" y="1034614"/>
                </a:lnTo>
                <a:lnTo>
                  <a:pt x="1344417" y="975051"/>
                </a:lnTo>
                <a:lnTo>
                  <a:pt x="1355314" y="913649"/>
                </a:lnTo>
                <a:lnTo>
                  <a:pt x="1361980" y="850609"/>
                </a:lnTo>
                <a:lnTo>
                  <a:pt x="1364242" y="786134"/>
                </a:lnTo>
                <a:lnTo>
                  <a:pt x="1361980" y="721658"/>
                </a:lnTo>
                <a:lnTo>
                  <a:pt x="1355314" y="658618"/>
                </a:lnTo>
                <a:lnTo>
                  <a:pt x="1344417" y="597216"/>
                </a:lnTo>
                <a:lnTo>
                  <a:pt x="1329466" y="537653"/>
                </a:lnTo>
                <a:lnTo>
                  <a:pt x="1310637" y="480134"/>
                </a:lnTo>
                <a:lnTo>
                  <a:pt x="1288104" y="424859"/>
                </a:lnTo>
                <a:lnTo>
                  <a:pt x="1262044" y="372031"/>
                </a:lnTo>
                <a:lnTo>
                  <a:pt x="1232631" y="321852"/>
                </a:lnTo>
                <a:lnTo>
                  <a:pt x="1200042" y="274525"/>
                </a:lnTo>
                <a:lnTo>
                  <a:pt x="1164452" y="230252"/>
                </a:lnTo>
                <a:lnTo>
                  <a:pt x="1126037" y="189235"/>
                </a:lnTo>
                <a:lnTo>
                  <a:pt x="1084972" y="151677"/>
                </a:lnTo>
                <a:lnTo>
                  <a:pt x="1041432" y="117780"/>
                </a:lnTo>
                <a:lnTo>
                  <a:pt x="995594" y="87746"/>
                </a:lnTo>
                <a:lnTo>
                  <a:pt x="947632" y="61777"/>
                </a:lnTo>
                <a:lnTo>
                  <a:pt x="897723" y="40077"/>
                </a:lnTo>
                <a:lnTo>
                  <a:pt x="846042" y="22847"/>
                </a:lnTo>
                <a:lnTo>
                  <a:pt x="792764" y="10289"/>
                </a:lnTo>
                <a:lnTo>
                  <a:pt x="738065" y="2605"/>
                </a:lnTo>
                <a:lnTo>
                  <a:pt x="682121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71" y="4599932"/>
            <a:ext cx="1364615" cy="1572260"/>
          </a:xfrm>
          <a:custGeom>
            <a:avLst/>
            <a:gdLst/>
            <a:ahLst/>
            <a:cxnLst/>
            <a:rect l="l" t="t" r="r" b="b"/>
            <a:pathLst>
              <a:path w="1364614" h="1572260">
                <a:moveTo>
                  <a:pt x="0" y="786134"/>
                </a:moveTo>
                <a:lnTo>
                  <a:pt x="2261" y="721658"/>
                </a:lnTo>
                <a:lnTo>
                  <a:pt x="8927" y="658618"/>
                </a:lnTo>
                <a:lnTo>
                  <a:pt x="19824" y="597216"/>
                </a:lnTo>
                <a:lnTo>
                  <a:pt x="34774" y="537653"/>
                </a:lnTo>
                <a:lnTo>
                  <a:pt x="53604" y="480134"/>
                </a:lnTo>
                <a:lnTo>
                  <a:pt x="76136" y="424859"/>
                </a:lnTo>
                <a:lnTo>
                  <a:pt x="102197" y="372031"/>
                </a:lnTo>
                <a:lnTo>
                  <a:pt x="131609" y="321852"/>
                </a:lnTo>
                <a:lnTo>
                  <a:pt x="164198" y="274525"/>
                </a:lnTo>
                <a:lnTo>
                  <a:pt x="199788" y="230252"/>
                </a:lnTo>
                <a:lnTo>
                  <a:pt x="238203" y="189235"/>
                </a:lnTo>
                <a:lnTo>
                  <a:pt x="279268" y="151677"/>
                </a:lnTo>
                <a:lnTo>
                  <a:pt x="322808" y="117780"/>
                </a:lnTo>
                <a:lnTo>
                  <a:pt x="368646" y="87746"/>
                </a:lnTo>
                <a:lnTo>
                  <a:pt x="416608" y="61777"/>
                </a:lnTo>
                <a:lnTo>
                  <a:pt x="466517" y="40077"/>
                </a:lnTo>
                <a:lnTo>
                  <a:pt x="518198" y="22847"/>
                </a:lnTo>
                <a:lnTo>
                  <a:pt x="571477" y="10289"/>
                </a:lnTo>
                <a:lnTo>
                  <a:pt x="626176" y="2605"/>
                </a:lnTo>
                <a:lnTo>
                  <a:pt x="682121" y="0"/>
                </a:lnTo>
                <a:lnTo>
                  <a:pt x="738065" y="2605"/>
                </a:lnTo>
                <a:lnTo>
                  <a:pt x="792764" y="10289"/>
                </a:lnTo>
                <a:lnTo>
                  <a:pt x="846042" y="22847"/>
                </a:lnTo>
                <a:lnTo>
                  <a:pt x="897723" y="40077"/>
                </a:lnTo>
                <a:lnTo>
                  <a:pt x="947632" y="61777"/>
                </a:lnTo>
                <a:lnTo>
                  <a:pt x="995594" y="87746"/>
                </a:lnTo>
                <a:lnTo>
                  <a:pt x="1041432" y="117780"/>
                </a:lnTo>
                <a:lnTo>
                  <a:pt x="1084972" y="151677"/>
                </a:lnTo>
                <a:lnTo>
                  <a:pt x="1126037" y="189235"/>
                </a:lnTo>
                <a:lnTo>
                  <a:pt x="1164452" y="230252"/>
                </a:lnTo>
                <a:lnTo>
                  <a:pt x="1200042" y="274525"/>
                </a:lnTo>
                <a:lnTo>
                  <a:pt x="1232631" y="321852"/>
                </a:lnTo>
                <a:lnTo>
                  <a:pt x="1262044" y="372031"/>
                </a:lnTo>
                <a:lnTo>
                  <a:pt x="1288104" y="424859"/>
                </a:lnTo>
                <a:lnTo>
                  <a:pt x="1310637" y="480134"/>
                </a:lnTo>
                <a:lnTo>
                  <a:pt x="1329466" y="537653"/>
                </a:lnTo>
                <a:lnTo>
                  <a:pt x="1344417" y="597216"/>
                </a:lnTo>
                <a:lnTo>
                  <a:pt x="1355314" y="658618"/>
                </a:lnTo>
                <a:lnTo>
                  <a:pt x="1361980" y="721658"/>
                </a:lnTo>
                <a:lnTo>
                  <a:pt x="1364242" y="786134"/>
                </a:lnTo>
                <a:lnTo>
                  <a:pt x="1361980" y="850609"/>
                </a:lnTo>
                <a:lnTo>
                  <a:pt x="1355314" y="913649"/>
                </a:lnTo>
                <a:lnTo>
                  <a:pt x="1344417" y="975051"/>
                </a:lnTo>
                <a:lnTo>
                  <a:pt x="1329466" y="1034614"/>
                </a:lnTo>
                <a:lnTo>
                  <a:pt x="1310637" y="1092133"/>
                </a:lnTo>
                <a:lnTo>
                  <a:pt x="1288104" y="1147409"/>
                </a:lnTo>
                <a:lnTo>
                  <a:pt x="1262044" y="1200237"/>
                </a:lnTo>
                <a:lnTo>
                  <a:pt x="1232631" y="1250415"/>
                </a:lnTo>
                <a:lnTo>
                  <a:pt x="1200042" y="1297742"/>
                </a:lnTo>
                <a:lnTo>
                  <a:pt x="1164452" y="1342015"/>
                </a:lnTo>
                <a:lnTo>
                  <a:pt x="1126037" y="1383032"/>
                </a:lnTo>
                <a:lnTo>
                  <a:pt x="1084972" y="1420590"/>
                </a:lnTo>
                <a:lnTo>
                  <a:pt x="1041432" y="1454487"/>
                </a:lnTo>
                <a:lnTo>
                  <a:pt x="995594" y="1484521"/>
                </a:lnTo>
                <a:lnTo>
                  <a:pt x="947632" y="1510490"/>
                </a:lnTo>
                <a:lnTo>
                  <a:pt x="897723" y="1532190"/>
                </a:lnTo>
                <a:lnTo>
                  <a:pt x="846042" y="1549421"/>
                </a:lnTo>
                <a:lnTo>
                  <a:pt x="792764" y="1561978"/>
                </a:lnTo>
                <a:lnTo>
                  <a:pt x="738065" y="1569662"/>
                </a:lnTo>
                <a:lnTo>
                  <a:pt x="682121" y="1572268"/>
                </a:lnTo>
                <a:lnTo>
                  <a:pt x="626176" y="1569662"/>
                </a:lnTo>
                <a:lnTo>
                  <a:pt x="571477" y="1561978"/>
                </a:lnTo>
                <a:lnTo>
                  <a:pt x="518198" y="1549421"/>
                </a:lnTo>
                <a:lnTo>
                  <a:pt x="466517" y="1532190"/>
                </a:lnTo>
                <a:lnTo>
                  <a:pt x="416608" y="1510490"/>
                </a:lnTo>
                <a:lnTo>
                  <a:pt x="368646" y="1484521"/>
                </a:lnTo>
                <a:lnTo>
                  <a:pt x="322808" y="1454487"/>
                </a:lnTo>
                <a:lnTo>
                  <a:pt x="279268" y="1420590"/>
                </a:lnTo>
                <a:lnTo>
                  <a:pt x="238203" y="1383032"/>
                </a:lnTo>
                <a:lnTo>
                  <a:pt x="199788" y="1342015"/>
                </a:lnTo>
                <a:lnTo>
                  <a:pt x="164198" y="1297742"/>
                </a:lnTo>
                <a:lnTo>
                  <a:pt x="131609" y="1250415"/>
                </a:lnTo>
                <a:lnTo>
                  <a:pt x="102197" y="1200237"/>
                </a:lnTo>
                <a:lnTo>
                  <a:pt x="76136" y="1147409"/>
                </a:lnTo>
                <a:lnTo>
                  <a:pt x="53604" y="1092133"/>
                </a:lnTo>
                <a:lnTo>
                  <a:pt x="34774" y="1034614"/>
                </a:lnTo>
                <a:lnTo>
                  <a:pt x="19824" y="975051"/>
                </a:lnTo>
                <a:lnTo>
                  <a:pt x="8927" y="913649"/>
                </a:lnTo>
                <a:lnTo>
                  <a:pt x="2261" y="850609"/>
                </a:lnTo>
                <a:lnTo>
                  <a:pt x="0" y="786134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949" y="4846316"/>
            <a:ext cx="1554479" cy="11928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890" y="4867101"/>
            <a:ext cx="1180408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5000" y="3962400"/>
            <a:ext cx="1447800" cy="2092960"/>
          </a:xfrm>
          <a:custGeom>
            <a:avLst/>
            <a:gdLst/>
            <a:ahLst/>
            <a:cxnLst/>
            <a:rect l="l" t="t" r="r" b="b"/>
            <a:pathLst>
              <a:path w="1447800" h="2092960">
                <a:moveTo>
                  <a:pt x="0" y="2092881"/>
                </a:moveTo>
                <a:lnTo>
                  <a:pt x="1447799" y="2092881"/>
                </a:lnTo>
                <a:lnTo>
                  <a:pt x="1447799" y="0"/>
                </a:lnTo>
                <a:lnTo>
                  <a:pt x="0" y="0"/>
                </a:lnTo>
                <a:lnTo>
                  <a:pt x="0" y="2092881"/>
                </a:lnTo>
                <a:close/>
              </a:path>
            </a:pathLst>
          </a:custGeom>
          <a:solidFill>
            <a:srgbClr val="FCC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8400" y="1600215"/>
            <a:ext cx="1066800" cy="584835"/>
          </a:xfrm>
          <a:custGeom>
            <a:avLst/>
            <a:gdLst/>
            <a:ahLst/>
            <a:cxnLst/>
            <a:rect l="l" t="t" r="r" b="b"/>
            <a:pathLst>
              <a:path w="1066800" h="584835">
                <a:moveTo>
                  <a:pt x="0" y="584774"/>
                </a:moveTo>
                <a:lnTo>
                  <a:pt x="1066799" y="584774"/>
                </a:lnTo>
                <a:lnTo>
                  <a:pt x="1066799" y="0"/>
                </a:lnTo>
                <a:lnTo>
                  <a:pt x="0" y="0"/>
                </a:lnTo>
                <a:lnTo>
                  <a:pt x="0" y="584774"/>
                </a:lnTo>
                <a:close/>
              </a:path>
            </a:pathLst>
          </a:custGeom>
          <a:solidFill>
            <a:srgbClr val="FCC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22093" y="2275074"/>
            <a:ext cx="2094864" cy="125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sz="1700" dirty="0">
                <a:latin typeface="Calibri"/>
                <a:cs typeface="Calibri"/>
              </a:rPr>
              <a:t>Condo</a:t>
            </a:r>
            <a:r>
              <a:rPr sz="1700" spc="-15" dirty="0">
                <a:latin typeface="Calibri"/>
                <a:cs typeface="Calibri"/>
              </a:rPr>
              <a:t>m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lub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an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He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5" dirty="0">
                <a:latin typeface="Calibri"/>
                <a:cs typeface="Calibri"/>
              </a:rPr>
              <a:t>aB</a:t>
            </a:r>
            <a:r>
              <a:rPr sz="1700" spc="15" dirty="0">
                <a:latin typeface="Calibri"/>
                <a:cs typeface="Calibri"/>
              </a:rPr>
              <a:t>B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B,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C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cree</a:t>
            </a:r>
            <a:r>
              <a:rPr sz="1700" dirty="0">
                <a:latin typeface="Calibri"/>
                <a:cs typeface="Calibri"/>
              </a:rPr>
              <a:t>nin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Ris</a:t>
            </a:r>
            <a:r>
              <a:rPr sz="1700" spc="-10" dirty="0">
                <a:latin typeface="Calibri"/>
                <a:cs typeface="Calibri"/>
              </a:rPr>
              <a:t>k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re</a:t>
            </a:r>
            <a:r>
              <a:rPr sz="1700" dirty="0" smtClean="0">
                <a:latin typeface="Calibri"/>
                <a:cs typeface="Calibri"/>
              </a:rPr>
              <a:t>du</a:t>
            </a:r>
            <a:r>
              <a:rPr sz="1700" spc="-10" dirty="0" smtClean="0">
                <a:latin typeface="Calibri"/>
                <a:cs typeface="Calibri"/>
              </a:rPr>
              <a:t>c</a:t>
            </a:r>
            <a:r>
              <a:rPr lang="en-US" sz="1700" spc="15" dirty="0" smtClean="0">
                <a:latin typeface="Calibri"/>
                <a:cs typeface="Calibri"/>
              </a:rPr>
              <a:t>tion</a:t>
            </a:r>
            <a:r>
              <a:rPr sz="1700" spc="-45" dirty="0" smtClean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b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10" dirty="0">
                <a:latin typeface="Calibri"/>
                <a:cs typeface="Calibri"/>
              </a:rPr>
              <a:t>av</a:t>
            </a:r>
            <a:r>
              <a:rPr sz="1700" dirty="0">
                <a:latin typeface="Calibri"/>
                <a:cs typeface="Calibri"/>
              </a:rPr>
              <a:t>io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Viol</a:t>
            </a:r>
            <a:r>
              <a:rPr sz="1700" spc="-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c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spc="-15" dirty="0">
                <a:latin typeface="Calibri"/>
                <a:cs typeface="Calibri"/>
              </a:rPr>
              <a:t>cree</a:t>
            </a:r>
            <a:r>
              <a:rPr sz="1700" dirty="0">
                <a:latin typeface="Calibri"/>
                <a:cs typeface="Calibri"/>
              </a:rPr>
              <a:t>ning</a:t>
            </a:r>
          </a:p>
          <a:p>
            <a:pPr marL="318770">
              <a:lnSpc>
                <a:spcPts val="1605"/>
              </a:lnSpc>
            </a:pPr>
            <a:r>
              <a:rPr sz="1400" b="1" dirty="0">
                <a:latin typeface="Calibri"/>
                <a:cs typeface="Calibri"/>
              </a:rPr>
              <a:t>Ser</a:t>
            </a:r>
            <a:r>
              <a:rPr sz="1400" b="1" spc="-5" dirty="0">
                <a:latin typeface="Calibri"/>
                <a:cs typeface="Calibri"/>
              </a:rPr>
              <a:t>vi</a:t>
            </a:r>
            <a:r>
              <a:rPr sz="1400" b="1" dirty="0">
                <a:latin typeface="Calibri"/>
                <a:cs typeface="Calibri"/>
              </a:rPr>
              <a:t>ce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Pr</a:t>
            </a:r>
            <a:r>
              <a:rPr sz="1400" b="1" spc="-10" dirty="0">
                <a:latin typeface="Calibri"/>
                <a:cs typeface="Calibri"/>
              </a:rPr>
              <a:t>ovid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6338" y="691512"/>
            <a:ext cx="2258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1330" algn="l"/>
              </a:tabLst>
            </a:pPr>
            <a:r>
              <a:rPr sz="1800" b="1" spc="-15" dirty="0" smtClean="0">
                <a:solidFill>
                  <a:srgbClr val="FF0000"/>
                </a:solidFill>
                <a:latin typeface="Tw Cen MT"/>
                <a:cs typeface="Tw Cen MT"/>
              </a:rPr>
              <a:t>WHERE</a:t>
            </a:r>
            <a:r>
              <a:rPr lang="en-US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</a:t>
            </a:r>
            <a:r>
              <a:rPr sz="1800" b="1" spc="-15" dirty="0" smtClean="0">
                <a:solidFill>
                  <a:srgbClr val="FF0000"/>
                </a:solidFill>
                <a:latin typeface="Tw Cen MT"/>
                <a:cs typeface="Tw Cen MT"/>
              </a:rPr>
              <a:t>H</a:t>
            </a:r>
            <a:r>
              <a:rPr sz="1800" b="1" spc="-20" dirty="0" smtClean="0">
                <a:solidFill>
                  <a:srgbClr val="FF0000"/>
                </a:solidFill>
                <a:latin typeface="Tw Cen MT"/>
                <a:cs typeface="Tw Cen MT"/>
              </a:rPr>
              <a:t>O</a:t>
            </a:r>
            <a:r>
              <a:rPr sz="1800" b="1" spc="-15" dirty="0" smtClean="0">
                <a:solidFill>
                  <a:srgbClr val="FF0000"/>
                </a:solidFill>
                <a:latin typeface="Tw Cen MT"/>
                <a:cs typeface="Tw Cen MT"/>
              </a:rPr>
              <a:t>W</a:t>
            </a:r>
            <a:endParaRPr sz="1800" dirty="0">
              <a:latin typeface="Tw Cen MT"/>
              <a:cs typeface="Tw Cen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0453" y="1568826"/>
            <a:ext cx="7708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" algn="just">
              <a:lnSpc>
                <a:spcPts val="1900"/>
              </a:lnSpc>
            </a:pPr>
            <a:r>
              <a:rPr sz="1600" dirty="0">
                <a:latin typeface="Arial"/>
                <a:cs typeface="Arial"/>
              </a:rPr>
              <a:t>Drop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Cen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(D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CEs)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1583" y="4954522"/>
            <a:ext cx="104584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dirty="0">
                <a:latin typeface="Calibri"/>
                <a:cs typeface="Calibri"/>
              </a:rPr>
              <a:t>Ou</a:t>
            </a:r>
            <a:r>
              <a:rPr sz="1600" spc="-10" dirty="0">
                <a:latin typeface="Calibri"/>
                <a:cs typeface="Calibri"/>
              </a:rPr>
              <a:t>treach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(hotspots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m</a:t>
            </a:r>
            <a:r>
              <a:rPr sz="1600" dirty="0" smtClean="0">
                <a:latin typeface="Calibri"/>
                <a:cs typeface="Calibri"/>
              </a:rPr>
              <a:t>obilis</a:t>
            </a:r>
            <a:r>
              <a:rPr sz="1600" spc="5" dirty="0" smtClean="0">
                <a:latin typeface="Calibri"/>
                <a:cs typeface="Calibri"/>
              </a:rPr>
              <a:t>a</a:t>
            </a:r>
            <a:r>
              <a:rPr lang="en-US" sz="1600" spc="5" dirty="0" smtClean="0">
                <a:latin typeface="Calibri"/>
                <a:cs typeface="Calibri"/>
              </a:rPr>
              <a:t>tion</a:t>
            </a:r>
            <a:r>
              <a:rPr sz="1600" spc="-10" dirty="0" smtClean="0">
                <a:latin typeface="Calibri"/>
                <a:cs typeface="Calibri"/>
              </a:rPr>
              <a:t>ven</a:t>
            </a:r>
            <a:r>
              <a:rPr sz="1600" dirty="0" smtClean="0">
                <a:latin typeface="Calibri"/>
                <a:cs typeface="Calibri"/>
              </a:rPr>
              <a:t>u</a:t>
            </a:r>
            <a:r>
              <a:rPr sz="1600" spc="-10" dirty="0" smtClean="0">
                <a:latin typeface="Calibri"/>
                <a:cs typeface="Calibri"/>
              </a:rPr>
              <a:t>es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60147" y="3966695"/>
            <a:ext cx="1772285" cy="157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6275" algn="ctr">
              <a:lnSpc>
                <a:spcPts val="2020"/>
              </a:lnSpc>
            </a:pPr>
            <a:r>
              <a:rPr sz="1700" b="1" spc="-10" dirty="0">
                <a:latin typeface="Calibri"/>
                <a:cs typeface="Calibri"/>
              </a:rPr>
              <a:t>Non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Calibri"/>
                <a:cs typeface="Calibri"/>
              </a:rPr>
              <a:t>C</a:t>
            </a:r>
            <a:r>
              <a:rPr sz="1700" b="1" spc="-10" dirty="0">
                <a:latin typeface="Calibri"/>
                <a:cs typeface="Calibri"/>
              </a:rPr>
              <a:t>linical</a:t>
            </a:r>
            <a:endParaRPr sz="1700" dirty="0">
              <a:latin typeface="Calibri"/>
              <a:cs typeface="Calibri"/>
            </a:endParaRPr>
          </a:p>
          <a:p>
            <a:pPr marL="177800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10" dirty="0">
                <a:latin typeface="Calibri"/>
                <a:cs typeface="Calibri"/>
              </a:rPr>
              <a:t>Health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e</a:t>
            </a:r>
            <a:r>
              <a:rPr sz="1700" dirty="0" smtClean="0">
                <a:latin typeface="Calibri"/>
                <a:cs typeface="Calibri"/>
              </a:rPr>
              <a:t>du</a:t>
            </a:r>
            <a:r>
              <a:rPr sz="1700" spc="-10" dirty="0" smtClean="0">
                <a:latin typeface="Calibri"/>
                <a:cs typeface="Calibri"/>
              </a:rPr>
              <a:t>c</a:t>
            </a:r>
            <a:r>
              <a:rPr sz="1700" spc="5" dirty="0" smtClean="0">
                <a:latin typeface="Calibri"/>
                <a:cs typeface="Calibri"/>
              </a:rPr>
              <a:t>a</a:t>
            </a:r>
            <a:r>
              <a:rPr lang="en-US" sz="1700" spc="5" dirty="0" smtClean="0">
                <a:latin typeface="Calibri"/>
                <a:cs typeface="Calibri"/>
              </a:rPr>
              <a:t>tion</a:t>
            </a:r>
            <a:endParaRPr sz="1700" dirty="0">
              <a:latin typeface="Calibri"/>
              <a:cs typeface="Calibri"/>
            </a:endParaRPr>
          </a:p>
          <a:p>
            <a:pPr marL="177800" marR="488315">
              <a:lnSpc>
                <a:spcPts val="2100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5" dirty="0">
                <a:latin typeface="Calibri"/>
                <a:cs typeface="Calibri"/>
              </a:rPr>
              <a:t>Condom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lub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ants</a:t>
            </a:r>
          </a:p>
          <a:p>
            <a:pPr marL="177800">
              <a:lnSpc>
                <a:spcPts val="1920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10" dirty="0">
                <a:latin typeface="Calibri"/>
                <a:cs typeface="Calibri"/>
              </a:rPr>
              <a:t>Needle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</a:p>
          <a:p>
            <a:pPr marL="177800">
              <a:lnSpc>
                <a:spcPct val="100000"/>
              </a:lnSpc>
              <a:spcBef>
                <a:spcPts val="60"/>
              </a:spcBef>
            </a:pP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spc="-15" dirty="0">
                <a:latin typeface="Calibri"/>
                <a:cs typeface="Calibri"/>
              </a:rPr>
              <a:t>yr</a:t>
            </a:r>
            <a:r>
              <a:rPr sz="1700" spc="-5" dirty="0">
                <a:latin typeface="Calibri"/>
                <a:cs typeface="Calibri"/>
              </a:rPr>
              <a:t>ing</a:t>
            </a:r>
            <a:r>
              <a:rPr sz="1700" dirty="0">
                <a:latin typeface="Calibri"/>
                <a:cs typeface="Calibri"/>
              </a:rPr>
              <a:t>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25252" y="5509579"/>
            <a:ext cx="168402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r>
              <a:rPr sz="1700" spc="-10" dirty="0">
                <a:latin typeface="Calibri"/>
                <a:cs typeface="Calibri"/>
              </a:rPr>
              <a:t>Referral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lini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al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spc="-15" dirty="0">
                <a:latin typeface="Calibri"/>
                <a:cs typeface="Calibri"/>
              </a:rPr>
              <a:t>er</a:t>
            </a:r>
            <a:r>
              <a:rPr sz="1700" spc="-10" dirty="0">
                <a:latin typeface="Calibri"/>
                <a:cs typeface="Calibri"/>
              </a:rPr>
              <a:t>vic</a:t>
            </a:r>
            <a:r>
              <a:rPr sz="1700" spc="-1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910" y="3041761"/>
            <a:ext cx="930910" cy="90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545"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KP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91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endParaRPr sz="1600" dirty="0">
              <a:latin typeface="Calibri"/>
              <a:cs typeface="Calibri"/>
            </a:endParaRPr>
          </a:p>
          <a:p>
            <a:pPr marL="64135" algn="ctr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rogram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3741" y="4040121"/>
            <a:ext cx="107569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sz="1600" b="1" spc="-5" dirty="0">
                <a:latin typeface="Calibri"/>
                <a:cs typeface="Calibri"/>
              </a:rPr>
              <a:t>Pee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ed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approach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erv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up</a:t>
            </a:r>
            <a:r>
              <a:rPr sz="1400" spc="-10" dirty="0">
                <a:latin typeface="Calibri"/>
                <a:cs typeface="Calibri"/>
              </a:rPr>
              <a:t>take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83741" y="4727652"/>
            <a:ext cx="108394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Ou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reac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</a:p>
          <a:p>
            <a:pPr marL="177800" marR="5080" indent="-165100">
              <a:lnSpc>
                <a:spcPts val="1600"/>
              </a:lnSpc>
              <a:spcBef>
                <a:spcPts val="14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Sno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ball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Calibri"/>
                <a:cs typeface="Calibri"/>
              </a:rPr>
              <a:t>m</a:t>
            </a:r>
            <a:r>
              <a:rPr sz="1400" dirty="0" smtClean="0">
                <a:latin typeface="Calibri"/>
                <a:cs typeface="Calibri"/>
              </a:rPr>
              <a:t>obiliza</a:t>
            </a:r>
            <a:r>
              <a:rPr lang="en-US" sz="1400" dirty="0" smtClean="0">
                <a:latin typeface="Calibri"/>
                <a:cs typeface="Calibri"/>
              </a:rPr>
              <a:t>tion</a:t>
            </a:r>
            <a:endParaRPr sz="1400" dirty="0">
              <a:latin typeface="Calibri"/>
              <a:cs typeface="Calibri"/>
            </a:endParaRPr>
          </a:p>
          <a:p>
            <a:pPr marL="177800" marR="63500" indent="-165100">
              <a:lnSpc>
                <a:spcPts val="1700"/>
              </a:lnSpc>
              <a:spcBef>
                <a:spcPts val="20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10" dirty="0">
                <a:latin typeface="Calibri"/>
                <a:cs typeface="Calibri"/>
              </a:rPr>
              <a:t>Re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err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fo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lini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rvic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517142" y="1677919"/>
            <a:ext cx="62103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b="1" spc="-10" dirty="0">
                <a:latin typeface="Calibri"/>
                <a:cs typeface="Calibri"/>
              </a:rPr>
              <a:t>Fac</a:t>
            </a:r>
            <a:r>
              <a:rPr sz="1600" b="1" spc="-5" dirty="0">
                <a:latin typeface="Calibri"/>
                <a:cs typeface="Calibri"/>
              </a:rPr>
              <a:t>ility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bas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24854" y="1604360"/>
            <a:ext cx="353290" cy="5195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54389" y="1635587"/>
            <a:ext cx="237490" cy="405130"/>
          </a:xfrm>
          <a:custGeom>
            <a:avLst/>
            <a:gdLst/>
            <a:ahLst/>
            <a:cxnLst/>
            <a:rect l="l" t="t" r="r" b="b"/>
            <a:pathLst>
              <a:path w="237489" h="405130">
                <a:moveTo>
                  <a:pt x="118536" y="0"/>
                </a:moveTo>
                <a:lnTo>
                  <a:pt x="118536" y="101254"/>
                </a:lnTo>
                <a:lnTo>
                  <a:pt x="0" y="101254"/>
                </a:lnTo>
                <a:lnTo>
                  <a:pt x="0" y="303763"/>
                </a:lnTo>
                <a:lnTo>
                  <a:pt x="118536" y="303763"/>
                </a:lnTo>
                <a:lnTo>
                  <a:pt x="118536" y="405048"/>
                </a:lnTo>
                <a:lnTo>
                  <a:pt x="237073" y="202509"/>
                </a:lnTo>
                <a:lnTo>
                  <a:pt x="11853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3414" y="4634343"/>
            <a:ext cx="274320" cy="5195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65449" y="4664345"/>
            <a:ext cx="158750" cy="405130"/>
          </a:xfrm>
          <a:custGeom>
            <a:avLst/>
            <a:gdLst/>
            <a:ahLst/>
            <a:cxnLst/>
            <a:rect l="l" t="t" r="r" b="b"/>
            <a:pathLst>
              <a:path w="158750" h="405129">
                <a:moveTo>
                  <a:pt x="79065" y="0"/>
                </a:moveTo>
                <a:lnTo>
                  <a:pt x="79065" y="101263"/>
                </a:lnTo>
                <a:lnTo>
                  <a:pt x="0" y="101263"/>
                </a:lnTo>
                <a:lnTo>
                  <a:pt x="0" y="303775"/>
                </a:lnTo>
                <a:lnTo>
                  <a:pt x="79065" y="303775"/>
                </a:lnTo>
                <a:lnTo>
                  <a:pt x="79065" y="405027"/>
                </a:lnTo>
                <a:lnTo>
                  <a:pt x="158160" y="202512"/>
                </a:lnTo>
                <a:lnTo>
                  <a:pt x="79065" y="0"/>
                </a:lnTo>
                <a:close/>
              </a:path>
            </a:pathLst>
          </a:custGeom>
          <a:solidFill>
            <a:srgbClr val="FCC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94560" y="1604360"/>
            <a:ext cx="353290" cy="5195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6112" y="1635587"/>
            <a:ext cx="237490" cy="405130"/>
          </a:xfrm>
          <a:custGeom>
            <a:avLst/>
            <a:gdLst/>
            <a:ahLst/>
            <a:cxnLst/>
            <a:rect l="l" t="t" r="r" b="b"/>
            <a:pathLst>
              <a:path w="237489" h="405130">
                <a:moveTo>
                  <a:pt x="118548" y="0"/>
                </a:moveTo>
                <a:lnTo>
                  <a:pt x="118548" y="101254"/>
                </a:lnTo>
                <a:lnTo>
                  <a:pt x="0" y="101254"/>
                </a:lnTo>
                <a:lnTo>
                  <a:pt x="0" y="303763"/>
                </a:lnTo>
                <a:lnTo>
                  <a:pt x="118548" y="303763"/>
                </a:lnTo>
                <a:lnTo>
                  <a:pt x="118548" y="405048"/>
                </a:lnTo>
                <a:lnTo>
                  <a:pt x="237100" y="202509"/>
                </a:lnTo>
                <a:lnTo>
                  <a:pt x="118548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41762" y="4650970"/>
            <a:ext cx="353290" cy="5237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74577" y="4683538"/>
            <a:ext cx="237490" cy="405130"/>
          </a:xfrm>
          <a:custGeom>
            <a:avLst/>
            <a:gdLst/>
            <a:ahLst/>
            <a:cxnLst/>
            <a:rect l="l" t="t" r="r" b="b"/>
            <a:pathLst>
              <a:path w="237489" h="405129">
                <a:moveTo>
                  <a:pt x="118551" y="0"/>
                </a:moveTo>
                <a:lnTo>
                  <a:pt x="118551" y="101260"/>
                </a:lnTo>
                <a:lnTo>
                  <a:pt x="0" y="101260"/>
                </a:lnTo>
                <a:lnTo>
                  <a:pt x="0" y="303775"/>
                </a:lnTo>
                <a:lnTo>
                  <a:pt x="118551" y="303775"/>
                </a:lnTo>
                <a:lnTo>
                  <a:pt x="118551" y="405036"/>
                </a:lnTo>
                <a:lnTo>
                  <a:pt x="237091" y="202512"/>
                </a:lnTo>
                <a:lnTo>
                  <a:pt x="118551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1879" y="3233662"/>
            <a:ext cx="2776450" cy="3283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72747" y="3208705"/>
            <a:ext cx="1450570" cy="39485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57600" y="3276600"/>
            <a:ext cx="2631440" cy="223046"/>
          </a:xfrm>
          <a:custGeom>
            <a:avLst/>
            <a:gdLst/>
            <a:ahLst/>
            <a:cxnLst/>
            <a:rect l="l" t="t" r="r" b="b"/>
            <a:pathLst>
              <a:path w="2631440" h="189864">
                <a:moveTo>
                  <a:pt x="2599822" y="0"/>
                </a:moveTo>
                <a:lnTo>
                  <a:pt x="24123" y="890"/>
                </a:lnTo>
                <a:lnTo>
                  <a:pt x="11714" y="7038"/>
                </a:lnTo>
                <a:lnTo>
                  <a:pt x="3176" y="17774"/>
                </a:lnTo>
                <a:lnTo>
                  <a:pt x="0" y="31607"/>
                </a:lnTo>
                <a:lnTo>
                  <a:pt x="890" y="165452"/>
                </a:lnTo>
                <a:lnTo>
                  <a:pt x="7038" y="177858"/>
                </a:lnTo>
                <a:lnTo>
                  <a:pt x="17774" y="186403"/>
                </a:lnTo>
                <a:lnTo>
                  <a:pt x="31607" y="189585"/>
                </a:lnTo>
                <a:lnTo>
                  <a:pt x="2607274" y="188698"/>
                </a:lnTo>
                <a:lnTo>
                  <a:pt x="2619680" y="182545"/>
                </a:lnTo>
                <a:lnTo>
                  <a:pt x="2628220" y="171804"/>
                </a:lnTo>
                <a:lnTo>
                  <a:pt x="2631399" y="157977"/>
                </a:lnTo>
                <a:lnTo>
                  <a:pt x="2630514" y="24143"/>
                </a:lnTo>
                <a:lnTo>
                  <a:pt x="2624371" y="11724"/>
                </a:lnTo>
                <a:lnTo>
                  <a:pt x="2613642" y="3179"/>
                </a:lnTo>
                <a:lnTo>
                  <a:pt x="259982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smtClean="0"/>
              <a:t>Service providers</a:t>
            </a:r>
            <a:endParaRPr b="1" dirty="0"/>
          </a:p>
        </p:txBody>
      </p:sp>
      <p:sp>
        <p:nvSpPr>
          <p:cNvPr id="47" name="object 47"/>
          <p:cNvSpPr/>
          <p:nvPr/>
        </p:nvSpPr>
        <p:spPr>
          <a:xfrm>
            <a:off x="3657600" y="3276600"/>
            <a:ext cx="2631440" cy="326958"/>
          </a:xfrm>
          <a:custGeom>
            <a:avLst/>
            <a:gdLst/>
            <a:ahLst/>
            <a:cxnLst/>
            <a:rect l="l" t="t" r="r" b="b"/>
            <a:pathLst>
              <a:path w="2631440" h="189864">
                <a:moveTo>
                  <a:pt x="0" y="31607"/>
                </a:moveTo>
                <a:lnTo>
                  <a:pt x="3176" y="17774"/>
                </a:lnTo>
                <a:lnTo>
                  <a:pt x="11714" y="7038"/>
                </a:lnTo>
                <a:lnTo>
                  <a:pt x="24123" y="890"/>
                </a:lnTo>
                <a:lnTo>
                  <a:pt x="2599822" y="0"/>
                </a:lnTo>
                <a:lnTo>
                  <a:pt x="2613642" y="3179"/>
                </a:lnTo>
                <a:lnTo>
                  <a:pt x="2624371" y="11724"/>
                </a:lnTo>
                <a:lnTo>
                  <a:pt x="2630514" y="24143"/>
                </a:lnTo>
                <a:lnTo>
                  <a:pt x="2631399" y="157977"/>
                </a:lnTo>
                <a:lnTo>
                  <a:pt x="2628220" y="171804"/>
                </a:lnTo>
                <a:lnTo>
                  <a:pt x="2619680" y="182545"/>
                </a:lnTo>
                <a:lnTo>
                  <a:pt x="2607274" y="188698"/>
                </a:lnTo>
                <a:lnTo>
                  <a:pt x="31607" y="189585"/>
                </a:lnTo>
                <a:lnTo>
                  <a:pt x="17774" y="186403"/>
                </a:lnTo>
                <a:lnTo>
                  <a:pt x="7038" y="177858"/>
                </a:lnTo>
                <a:lnTo>
                  <a:pt x="890" y="165452"/>
                </a:lnTo>
                <a:lnTo>
                  <a:pt x="0" y="31607"/>
                </a:lnTo>
                <a:close/>
              </a:path>
            </a:pathLst>
          </a:custGeom>
          <a:ln w="25399">
            <a:solidFill>
              <a:srgbClr val="A1D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37051" y="6205451"/>
            <a:ext cx="2427317" cy="4197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55627" y="6226233"/>
            <a:ext cx="586048" cy="39485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1400" y="6248400"/>
            <a:ext cx="2286000" cy="280035"/>
          </a:xfrm>
          <a:custGeom>
            <a:avLst/>
            <a:gdLst/>
            <a:ahLst/>
            <a:cxnLst/>
            <a:rect l="l" t="t" r="r" b="b"/>
            <a:pathLst>
              <a:path w="2286000" h="280034">
                <a:moveTo>
                  <a:pt x="2239335" y="0"/>
                </a:moveTo>
                <a:lnTo>
                  <a:pt x="43765" y="88"/>
                </a:lnTo>
                <a:lnTo>
                  <a:pt x="8368" y="19987"/>
                </a:lnTo>
                <a:lnTo>
                  <a:pt x="0" y="46661"/>
                </a:lnTo>
                <a:lnTo>
                  <a:pt x="88" y="236187"/>
                </a:lnTo>
                <a:lnTo>
                  <a:pt x="19981" y="271579"/>
                </a:lnTo>
                <a:lnTo>
                  <a:pt x="46664" y="279952"/>
                </a:lnTo>
                <a:lnTo>
                  <a:pt x="2242231" y="279864"/>
                </a:lnTo>
                <a:lnTo>
                  <a:pt x="2277623" y="259963"/>
                </a:lnTo>
                <a:lnTo>
                  <a:pt x="2285999" y="233290"/>
                </a:lnTo>
                <a:lnTo>
                  <a:pt x="2285911" y="43764"/>
                </a:lnTo>
                <a:lnTo>
                  <a:pt x="2266004" y="8372"/>
                </a:lnTo>
                <a:lnTo>
                  <a:pt x="2239335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1400" y="6248400"/>
            <a:ext cx="2286000" cy="280035"/>
          </a:xfrm>
          <a:custGeom>
            <a:avLst/>
            <a:gdLst/>
            <a:ahLst/>
            <a:cxnLst/>
            <a:rect l="l" t="t" r="r" b="b"/>
            <a:pathLst>
              <a:path w="2286000" h="280034">
                <a:moveTo>
                  <a:pt x="0" y="46661"/>
                </a:moveTo>
                <a:lnTo>
                  <a:pt x="17817" y="9987"/>
                </a:lnTo>
                <a:lnTo>
                  <a:pt x="2239335" y="0"/>
                </a:lnTo>
                <a:lnTo>
                  <a:pt x="2253551" y="2207"/>
                </a:lnTo>
                <a:lnTo>
                  <a:pt x="2282871" y="29836"/>
                </a:lnTo>
                <a:lnTo>
                  <a:pt x="2285999" y="233290"/>
                </a:lnTo>
                <a:lnTo>
                  <a:pt x="2283791" y="247510"/>
                </a:lnTo>
                <a:lnTo>
                  <a:pt x="2256156" y="276825"/>
                </a:lnTo>
                <a:lnTo>
                  <a:pt x="46664" y="279952"/>
                </a:lnTo>
                <a:lnTo>
                  <a:pt x="32448" y="277745"/>
                </a:lnTo>
                <a:lnTo>
                  <a:pt x="3128" y="250115"/>
                </a:lnTo>
                <a:lnTo>
                  <a:pt x="0" y="46661"/>
                </a:lnTo>
                <a:close/>
              </a:path>
            </a:pathLst>
          </a:custGeom>
          <a:ln w="25399">
            <a:solidFill>
              <a:srgbClr val="A1D6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510522" y="6308113"/>
            <a:ext cx="43370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Peers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14252" y="3499646"/>
            <a:ext cx="3129747" cy="31505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75628" y="6388330"/>
            <a:ext cx="2061557" cy="3990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Group 64"/>
          <p:cNvGrpSpPr/>
          <p:nvPr/>
        </p:nvGrpSpPr>
        <p:grpSpPr>
          <a:xfrm>
            <a:off x="5329925" y="3499646"/>
            <a:ext cx="3669029" cy="3230245"/>
            <a:chOff x="5358147" y="3505737"/>
            <a:chExt cx="3669029" cy="3230245"/>
          </a:xfrm>
        </p:grpSpPr>
        <p:sp>
          <p:nvSpPr>
            <p:cNvPr id="53" name="object 53"/>
            <p:cNvSpPr/>
            <p:nvPr/>
          </p:nvSpPr>
          <p:spPr>
            <a:xfrm>
              <a:off x="5358147" y="3505737"/>
              <a:ext cx="3669029" cy="3230245"/>
            </a:xfrm>
            <a:custGeom>
              <a:avLst/>
              <a:gdLst/>
              <a:ahLst/>
              <a:cxnLst/>
              <a:rect l="l" t="t" r="r" b="b"/>
              <a:pathLst>
                <a:path w="3669029" h="3230245">
                  <a:moveTo>
                    <a:pt x="3668907" y="1910239"/>
                  </a:moveTo>
                  <a:lnTo>
                    <a:pt x="567598" y="1910239"/>
                  </a:lnTo>
                  <a:lnTo>
                    <a:pt x="567598" y="3229736"/>
                  </a:lnTo>
                  <a:lnTo>
                    <a:pt x="3668907" y="3229736"/>
                  </a:lnTo>
                  <a:lnTo>
                    <a:pt x="3668907" y="1910239"/>
                  </a:lnTo>
                  <a:close/>
                </a:path>
                <a:path w="3669029" h="3230245">
                  <a:moveTo>
                    <a:pt x="392429" y="832783"/>
                  </a:moveTo>
                  <a:lnTo>
                    <a:pt x="328773" y="840243"/>
                  </a:lnTo>
                  <a:lnTo>
                    <a:pt x="268387" y="861839"/>
                  </a:lnTo>
                  <a:lnTo>
                    <a:pt x="212081" y="896399"/>
                  </a:lnTo>
                  <a:lnTo>
                    <a:pt x="160661" y="942750"/>
                  </a:lnTo>
                  <a:lnTo>
                    <a:pt x="114936" y="999717"/>
                  </a:lnTo>
                  <a:lnTo>
                    <a:pt x="75713" y="1066127"/>
                  </a:lnTo>
                  <a:lnTo>
                    <a:pt x="58792" y="1102507"/>
                  </a:lnTo>
                  <a:lnTo>
                    <a:pt x="43800" y="1140808"/>
                  </a:lnTo>
                  <a:lnTo>
                    <a:pt x="30837" y="1180882"/>
                  </a:lnTo>
                  <a:lnTo>
                    <a:pt x="20005" y="1222585"/>
                  </a:lnTo>
                  <a:lnTo>
                    <a:pt x="11404" y="1265768"/>
                  </a:lnTo>
                  <a:lnTo>
                    <a:pt x="5135" y="1310285"/>
                  </a:lnTo>
                  <a:lnTo>
                    <a:pt x="1300" y="1355989"/>
                  </a:lnTo>
                  <a:lnTo>
                    <a:pt x="0" y="1402735"/>
                  </a:lnTo>
                  <a:lnTo>
                    <a:pt x="1301" y="1449480"/>
                  </a:lnTo>
                  <a:lnTo>
                    <a:pt x="5142" y="1495184"/>
                  </a:lnTo>
                  <a:lnTo>
                    <a:pt x="11427" y="1539701"/>
                  </a:lnTo>
                  <a:lnTo>
                    <a:pt x="20060" y="1582883"/>
                  </a:lnTo>
                  <a:lnTo>
                    <a:pt x="30945" y="1624585"/>
                  </a:lnTo>
                  <a:lnTo>
                    <a:pt x="43987" y="1664658"/>
                  </a:lnTo>
                  <a:lnTo>
                    <a:pt x="59089" y="1702957"/>
                  </a:lnTo>
                  <a:lnTo>
                    <a:pt x="76156" y="1739335"/>
                  </a:lnTo>
                  <a:lnTo>
                    <a:pt x="95092" y="1773645"/>
                  </a:lnTo>
                  <a:lnTo>
                    <a:pt x="115802" y="1805741"/>
                  </a:lnTo>
                  <a:lnTo>
                    <a:pt x="162157" y="1862700"/>
                  </a:lnTo>
                  <a:lnTo>
                    <a:pt x="214457" y="1909040"/>
                  </a:lnTo>
                  <a:lnTo>
                    <a:pt x="271934" y="1943585"/>
                  </a:lnTo>
                  <a:lnTo>
                    <a:pt x="333822" y="1965163"/>
                  </a:lnTo>
                  <a:lnTo>
                    <a:pt x="399356" y="1972599"/>
                  </a:lnTo>
                  <a:lnTo>
                    <a:pt x="412220" y="1971974"/>
                  </a:lnTo>
                  <a:lnTo>
                    <a:pt x="450136" y="1966567"/>
                  </a:lnTo>
                  <a:lnTo>
                    <a:pt x="486908" y="1956059"/>
                  </a:lnTo>
                  <a:lnTo>
                    <a:pt x="522368" y="1940703"/>
                  </a:lnTo>
                  <a:lnTo>
                    <a:pt x="567598" y="1910239"/>
                  </a:lnTo>
                  <a:lnTo>
                    <a:pt x="3668907" y="1910239"/>
                  </a:lnTo>
                  <a:lnTo>
                    <a:pt x="3668907" y="895231"/>
                  </a:lnTo>
                  <a:lnTo>
                    <a:pt x="567598" y="895231"/>
                  </a:lnTo>
                  <a:lnTo>
                    <a:pt x="539154" y="873951"/>
                  </a:lnTo>
                  <a:lnTo>
                    <a:pt x="504396" y="856319"/>
                  </a:lnTo>
                  <a:lnTo>
                    <a:pt x="468244" y="843412"/>
                  </a:lnTo>
                  <a:lnTo>
                    <a:pt x="430866" y="835482"/>
                  </a:lnTo>
                  <a:lnTo>
                    <a:pt x="405349" y="833086"/>
                  </a:lnTo>
                  <a:lnTo>
                    <a:pt x="392429" y="832783"/>
                  </a:lnTo>
                  <a:close/>
                </a:path>
                <a:path w="3669029" h="3230245">
                  <a:moveTo>
                    <a:pt x="3668907" y="0"/>
                  </a:moveTo>
                  <a:lnTo>
                    <a:pt x="567598" y="0"/>
                  </a:lnTo>
                  <a:lnTo>
                    <a:pt x="567598" y="895231"/>
                  </a:lnTo>
                  <a:lnTo>
                    <a:pt x="3668907" y="895231"/>
                  </a:lnTo>
                  <a:lnTo>
                    <a:pt x="3668907" y="0"/>
                  </a:lnTo>
                  <a:close/>
                </a:path>
              </a:pathLst>
            </a:custGeom>
            <a:solidFill>
              <a:srgbClr val="844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6098544" y="3577333"/>
              <a:ext cx="11912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Clini</a:t>
              </a:r>
              <a:r>
                <a:rPr sz="1400" b="1" spc="-5" dirty="0">
                  <a:solidFill>
                    <a:srgbClr val="FFFF00"/>
                  </a:solidFill>
                  <a:latin typeface="Calibri"/>
                  <a:cs typeface="Calibri"/>
                </a:rPr>
                <a:t>cal</a:t>
              </a:r>
              <a:r>
                <a:rPr sz="1400" b="1" spc="-3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5" dirty="0">
                  <a:solidFill>
                    <a:srgbClr val="FFFF00"/>
                  </a:solidFill>
                  <a:latin typeface="Calibri"/>
                  <a:cs typeface="Calibri"/>
                </a:rPr>
                <a:t>S</a:t>
              </a:r>
              <a:r>
                <a:rPr sz="1400" b="1" spc="-5" dirty="0">
                  <a:solidFill>
                    <a:srgbClr val="FFFF00"/>
                  </a:solidFill>
                  <a:latin typeface="Calibri"/>
                  <a:cs typeface="Calibri"/>
                </a:rPr>
                <a:t>ervices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6098544" y="3770325"/>
              <a:ext cx="2792730" cy="22390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2100" indent="-279400">
                <a:lnSpc>
                  <a:spcPct val="100000"/>
                </a:lnSpc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HIV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te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r>
                <a:rPr sz="1200" spc="10" dirty="0">
                  <a:solidFill>
                    <a:srgbClr val="FFFB00"/>
                  </a:solidFill>
                  <a:latin typeface="Calibri"/>
                  <a:cs typeface="Calibri"/>
                </a:rPr>
                <a:t>B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n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g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&amp;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lf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te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r>
                <a:rPr sz="1200" spc="10" dirty="0">
                  <a:solidFill>
                    <a:srgbClr val="FFFB00"/>
                  </a:solidFill>
                  <a:latin typeface="Calibri"/>
                  <a:cs typeface="Calibri"/>
                </a:rPr>
                <a:t>B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n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g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spcBef>
                  <a:spcPts val="60"/>
                </a:spcBef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ST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I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&amp;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T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B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cree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nin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g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&amp;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treatme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n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t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PrEP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 smtClean="0">
                  <a:solidFill>
                    <a:srgbClr val="FFFB00"/>
                  </a:solidFill>
                  <a:latin typeface="Calibri"/>
                  <a:cs typeface="Calibri"/>
                </a:rPr>
                <a:t>ini</a:t>
              </a:r>
              <a:r>
                <a:rPr sz="1200" spc="10" dirty="0" smtClean="0">
                  <a:solidFill>
                    <a:srgbClr val="FFFB00"/>
                  </a:solidFill>
                  <a:latin typeface="Calibri"/>
                  <a:cs typeface="Calibri"/>
                </a:rPr>
                <a:t>B</a:t>
              </a:r>
              <a:r>
                <a:rPr sz="1200" spc="5" dirty="0" smtClean="0">
                  <a:solidFill>
                    <a:srgbClr val="FFFB00"/>
                  </a:solidFill>
                  <a:latin typeface="Calibri"/>
                  <a:cs typeface="Calibri"/>
                </a:rPr>
                <a:t>a</a:t>
              </a:r>
              <a:r>
                <a:rPr lang="en-US" sz="1200" spc="5" dirty="0" smtClean="0">
                  <a:solidFill>
                    <a:srgbClr val="FFFB00"/>
                  </a:solidFill>
                  <a:latin typeface="Calibri"/>
                  <a:cs typeface="Calibri"/>
                </a:rPr>
                <a:t>tion</a:t>
              </a:r>
              <a:r>
                <a:rPr sz="1200" spc="-30" dirty="0" smtClean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&amp;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suppo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rt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spcBef>
                  <a:spcPts val="60"/>
                </a:spcBef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PEP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00"/>
                </a:lnSpc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ART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 smtClean="0">
                  <a:solidFill>
                    <a:srgbClr val="FFFB00"/>
                  </a:solidFill>
                  <a:latin typeface="Calibri"/>
                  <a:cs typeface="Calibri"/>
                </a:rPr>
                <a:t>ini</a:t>
              </a:r>
              <a:r>
                <a:rPr sz="1200" spc="10" dirty="0" smtClean="0">
                  <a:solidFill>
                    <a:srgbClr val="FFFB00"/>
                  </a:solidFill>
                  <a:latin typeface="Calibri"/>
                  <a:cs typeface="Calibri"/>
                </a:rPr>
                <a:t>B</a:t>
              </a:r>
              <a:r>
                <a:rPr sz="1200" spc="5" dirty="0" smtClean="0">
                  <a:solidFill>
                    <a:srgbClr val="FFFB00"/>
                  </a:solidFill>
                  <a:latin typeface="Calibri"/>
                  <a:cs typeface="Calibri"/>
                </a:rPr>
                <a:t>a</a:t>
              </a:r>
              <a:r>
                <a:rPr lang="en-US" sz="1200" spc="5" dirty="0" smtClean="0">
                  <a:solidFill>
                    <a:srgbClr val="FFFB00"/>
                  </a:solidFill>
                  <a:latin typeface="Calibri"/>
                  <a:cs typeface="Calibri"/>
                </a:rPr>
                <a:t>tion</a:t>
              </a:r>
              <a:r>
                <a:rPr sz="1200" spc="-30" dirty="0" smtClean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&amp;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re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ﬁll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Blood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d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raw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fo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r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lab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te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sts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spcBef>
                  <a:spcPts val="60"/>
                </a:spcBef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Partn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er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 smtClean="0">
                  <a:solidFill>
                    <a:srgbClr val="FFFB00"/>
                  </a:solidFill>
                  <a:latin typeface="Calibri"/>
                  <a:cs typeface="Calibri"/>
                </a:rPr>
                <a:t>no</a:t>
              </a:r>
              <a:r>
                <a:rPr lang="en-US" sz="1200" spc="10" dirty="0" smtClean="0">
                  <a:solidFill>
                    <a:srgbClr val="FFFB00"/>
                  </a:solidFill>
                  <a:latin typeface="Calibri"/>
                  <a:cs typeface="Calibri"/>
                </a:rPr>
                <a:t>ti</a:t>
              </a:r>
              <a:r>
                <a:rPr sz="1200" dirty="0" smtClean="0">
                  <a:solidFill>
                    <a:srgbClr val="FFFB00"/>
                  </a:solidFill>
                  <a:latin typeface="Calibri"/>
                  <a:cs typeface="Calibri"/>
                </a:rPr>
                <a:t>ﬁ</a:t>
              </a:r>
              <a:r>
                <a:rPr sz="1200" spc="-5" dirty="0" smtClean="0">
                  <a:solidFill>
                    <a:srgbClr val="FFFB00"/>
                  </a:solidFill>
                  <a:latin typeface="Calibri"/>
                  <a:cs typeface="Calibri"/>
                </a:rPr>
                <a:t>c</a:t>
              </a:r>
              <a:r>
                <a:rPr sz="1200" spc="5" dirty="0" smtClean="0">
                  <a:solidFill>
                    <a:srgbClr val="FFFB00"/>
                  </a:solidFill>
                  <a:latin typeface="Calibri"/>
                  <a:cs typeface="Calibri"/>
                </a:rPr>
                <a:t>a</a:t>
              </a:r>
              <a:r>
                <a:rPr lang="en-US" sz="1200" spc="5" dirty="0" smtClean="0">
                  <a:solidFill>
                    <a:srgbClr val="FFFB00"/>
                  </a:solidFill>
                  <a:latin typeface="Calibri"/>
                  <a:cs typeface="Calibri"/>
                </a:rPr>
                <a:t>tion</a:t>
              </a:r>
              <a:r>
                <a:rPr sz="1200" spc="-30" dirty="0" smtClean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erv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i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ce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s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Pos</a:t>
              </a:r>
              <a:r>
                <a:rPr sz="1200" spc="-5" dirty="0">
                  <a:solidFill>
                    <a:srgbClr val="FFFB00"/>
                  </a:solidFill>
                  <a:latin typeface="Calibri"/>
                  <a:cs typeface="Calibri"/>
                </a:rPr>
                <a:t>t</a:t>
              </a:r>
              <a:r>
                <a:rPr sz="1200" spc="-3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v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iol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e</a:t>
              </a:r>
              <a:r>
                <a:rPr sz="1200" dirty="0">
                  <a:solidFill>
                    <a:srgbClr val="FFFB00"/>
                  </a:solidFill>
                  <a:latin typeface="Calibri"/>
                  <a:cs typeface="Calibri"/>
                </a:rPr>
                <a:t>n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ce</a:t>
              </a:r>
              <a:r>
                <a:rPr sz="120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60" dirty="0">
                  <a:solidFill>
                    <a:srgbClr val="FFFB00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solidFill>
                    <a:srgbClr val="FFFB00"/>
                  </a:solidFill>
                  <a:latin typeface="Calibri"/>
                  <a:cs typeface="Calibri"/>
                </a:rPr>
                <a:t>care</a:t>
              </a:r>
              <a:endParaRPr sz="1200" dirty="0">
                <a:latin typeface="Calibri"/>
                <a:cs typeface="Calibri"/>
              </a:endParaRPr>
            </a:p>
            <a:p>
              <a:pPr marL="298450" indent="-285750">
                <a:lnSpc>
                  <a:spcPts val="1420"/>
                </a:lnSpc>
                <a:spcBef>
                  <a:spcPts val="60"/>
                </a:spcBef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FS</a:t>
              </a:r>
              <a:r>
                <a:rPr sz="1200" spc="-15" dirty="0">
                  <a:solidFill>
                    <a:srgbClr val="FFFFFF"/>
                  </a:solidFill>
                  <a:latin typeface="Calibri"/>
                  <a:cs typeface="Calibri"/>
                </a:rPr>
                <a:t>W-C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ervi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cal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an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cer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cree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nin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;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F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endParaRPr sz="1200" dirty="0">
                <a:latin typeface="Calibri"/>
                <a:cs typeface="Calibri"/>
              </a:endParaRPr>
            </a:p>
            <a:p>
              <a:pPr marL="292100" marR="5080" indent="-279400">
                <a:lnSpc>
                  <a:spcPts val="1400"/>
                </a:lnSpc>
                <a:spcBef>
                  <a:spcPts val="60"/>
                </a:spcBef>
                <a:buClr>
                  <a:srgbClr val="FFFF00"/>
                </a:buClr>
                <a:buFont typeface="Arial"/>
                <a:buChar char="•"/>
                <a:tabLst>
                  <a:tab pos="298450" algn="l"/>
                </a:tabLst>
              </a:pP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PWID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-n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ee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dl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and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yr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in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ge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v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ision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;</a:t>
              </a:r>
              <a:r>
                <a:rPr sz="1200" spc="-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200" spc="5" dirty="0">
                  <a:solidFill>
                    <a:srgbClr val="FFFFFF"/>
                  </a:solidFill>
                  <a:latin typeface="Calibri"/>
                  <a:cs typeface="Calibri"/>
                </a:rPr>
                <a:t>aB</a:t>
              </a:r>
              <a:r>
                <a:rPr sz="1200" spc="10" dirty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te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200" spc="10" dirty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and</a:t>
              </a:r>
              <a:r>
                <a:rPr sz="1200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10" dirty="0" smtClean="0">
                  <a:solidFill>
                    <a:srgbClr val="FFFFFF"/>
                  </a:solidFill>
                  <a:latin typeface="Calibri"/>
                  <a:cs typeface="Calibri"/>
                </a:rPr>
                <a:t>vacc</a:t>
              </a:r>
              <a:r>
                <a:rPr sz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in</a:t>
              </a:r>
              <a:r>
                <a:rPr sz="1200" spc="5" dirty="0" smtClean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lang="en-US" sz="1200" spc="5" dirty="0" smtClean="0">
                  <a:solidFill>
                    <a:srgbClr val="FFFFFF"/>
                  </a:solidFill>
                  <a:latin typeface="Calibri"/>
                  <a:cs typeface="Calibri"/>
                </a:rPr>
                <a:t>tion</a:t>
              </a:r>
              <a:r>
                <a:rPr sz="1200" spc="-5" dirty="0" smtClean="0">
                  <a:solidFill>
                    <a:srgbClr val="FFFFFF"/>
                  </a:solidFill>
                  <a:latin typeface="Calibri"/>
                  <a:cs typeface="Calibri"/>
                </a:rPr>
                <a:t>;</a:t>
              </a:r>
              <a:r>
                <a:rPr sz="1200" spc="-3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Calibri"/>
                  <a:cs typeface="Calibri"/>
                </a:rPr>
                <a:t>MA</a:t>
              </a:r>
              <a:r>
                <a:rPr sz="120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endParaRPr sz="1200" dirty="0">
                <a:latin typeface="Calibri"/>
                <a:cs typeface="Calibri"/>
              </a:endParaRPr>
            </a:p>
            <a:p>
              <a:pPr marL="292100">
                <a:lnSpc>
                  <a:spcPct val="100000"/>
                </a:lnSpc>
                <a:spcBef>
                  <a:spcPts val="20"/>
                </a:spcBef>
              </a:pPr>
              <a:r>
                <a:rPr sz="1200" spc="-5" dirty="0">
                  <a:solidFill>
                    <a:srgbClr val="FFFFFF"/>
                  </a:solidFill>
                  <a:latin typeface="Calibri"/>
                  <a:cs typeface="Calibri"/>
                </a:rPr>
                <a:t>referral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943600" y="6400800"/>
              <a:ext cx="3067050" cy="304800"/>
            </a:xfrm>
            <a:custGeom>
              <a:avLst/>
              <a:gdLst/>
              <a:ahLst/>
              <a:cxnLst/>
              <a:rect l="l" t="t" r="r" b="b"/>
              <a:pathLst>
                <a:path w="3067050" h="304800">
                  <a:moveTo>
                    <a:pt x="3015630" y="0"/>
                  </a:moveTo>
                  <a:lnTo>
                    <a:pt x="41264" y="894"/>
                  </a:lnTo>
                  <a:lnTo>
                    <a:pt x="7755" y="23807"/>
                  </a:lnTo>
                  <a:lnTo>
                    <a:pt x="0" y="50804"/>
                  </a:lnTo>
                  <a:lnTo>
                    <a:pt x="894" y="263539"/>
                  </a:lnTo>
                  <a:lnTo>
                    <a:pt x="23807" y="297044"/>
                  </a:lnTo>
                  <a:lnTo>
                    <a:pt x="50810" y="304799"/>
                  </a:lnTo>
                  <a:lnTo>
                    <a:pt x="3025175" y="303905"/>
                  </a:lnTo>
                  <a:lnTo>
                    <a:pt x="3058684" y="280992"/>
                  </a:lnTo>
                  <a:lnTo>
                    <a:pt x="3066440" y="253995"/>
                  </a:lnTo>
                  <a:lnTo>
                    <a:pt x="3065545" y="41261"/>
                  </a:lnTo>
                  <a:lnTo>
                    <a:pt x="3042632" y="7756"/>
                  </a:lnTo>
                  <a:lnTo>
                    <a:pt x="3015630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6098544" y="5977631"/>
              <a:ext cx="2335530" cy="7181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46685">
                <a:lnSpc>
                  <a:spcPct val="101200"/>
                </a:lnSpc>
              </a:pPr>
              <a:r>
                <a:rPr sz="14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Evidence</a:t>
              </a:r>
              <a:r>
                <a:rPr sz="1400" b="1" spc="-35" dirty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 smtClean="0">
                  <a:solidFill>
                    <a:srgbClr val="FFFF00"/>
                  </a:solidFill>
                  <a:latin typeface="Calibri"/>
                  <a:cs typeface="Calibri"/>
                </a:rPr>
                <a:t>based</a:t>
              </a:r>
              <a:r>
                <a:rPr lang="en-US" sz="1400" b="1" spc="-10" dirty="0" smtClean="0">
                  <a:solidFill>
                    <a:srgbClr val="FFFF00"/>
                  </a:solidFill>
                  <a:latin typeface="Calibri"/>
                  <a:cs typeface="Calibri"/>
                </a:rPr>
                <a:t> internveitons </a:t>
              </a:r>
              <a:r>
                <a:rPr sz="1400" b="1" spc="-35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 smtClean="0">
                  <a:solidFill>
                    <a:srgbClr val="FFFF00"/>
                  </a:solidFill>
                  <a:latin typeface="Calibri"/>
                  <a:cs typeface="Calibri"/>
                </a:rPr>
                <a:t>Ps</a:t>
              </a:r>
              <a:r>
                <a:rPr sz="1400" b="1" spc="-15" dirty="0" smtClean="0">
                  <a:solidFill>
                    <a:srgbClr val="FFFF00"/>
                  </a:solidFill>
                  <a:latin typeface="Calibri"/>
                  <a:cs typeface="Calibri"/>
                </a:rPr>
                <a:t>y</a:t>
              </a:r>
              <a:r>
                <a:rPr sz="1400" b="1" spc="-5" dirty="0" smtClean="0">
                  <a:solidFill>
                    <a:srgbClr val="FFFF00"/>
                  </a:solidFill>
                  <a:latin typeface="Calibri"/>
                  <a:cs typeface="Calibri"/>
                </a:rPr>
                <a:t>ch</a:t>
              </a:r>
              <a:r>
                <a:rPr sz="1400" b="1" spc="-15" dirty="0" smtClean="0">
                  <a:solidFill>
                    <a:srgbClr val="FFFF00"/>
                  </a:solidFill>
                  <a:latin typeface="Calibri"/>
                  <a:cs typeface="Calibri"/>
                </a:rPr>
                <a:t>o</a:t>
              </a:r>
              <a:r>
                <a:rPr sz="1400" b="1" spc="-10" dirty="0" smtClean="0">
                  <a:solidFill>
                    <a:srgbClr val="FFFF00"/>
                  </a:solidFill>
                  <a:latin typeface="Calibri"/>
                  <a:cs typeface="Calibri"/>
                </a:rPr>
                <a:t>s</a:t>
              </a:r>
              <a:r>
                <a:rPr sz="1400" b="1" spc="-15" dirty="0" smtClean="0">
                  <a:solidFill>
                    <a:srgbClr val="FFFF00"/>
                  </a:solidFill>
                  <a:latin typeface="Calibri"/>
                  <a:cs typeface="Calibri"/>
                </a:rPr>
                <a:t>o</a:t>
              </a:r>
              <a:r>
                <a:rPr sz="1400" b="1" spc="-5" dirty="0" smtClean="0">
                  <a:solidFill>
                    <a:srgbClr val="FFFF00"/>
                  </a:solidFill>
                  <a:latin typeface="Calibri"/>
                  <a:cs typeface="Calibri"/>
                </a:rPr>
                <a:t>ci</a:t>
              </a:r>
              <a:r>
                <a:rPr sz="1400" b="1" spc="-15" dirty="0" smtClean="0">
                  <a:solidFill>
                    <a:srgbClr val="FFFF00"/>
                  </a:solidFill>
                  <a:latin typeface="Calibri"/>
                  <a:cs typeface="Calibri"/>
                </a:rPr>
                <a:t>a</a:t>
              </a:r>
              <a:r>
                <a:rPr sz="1400" b="1" spc="-5" dirty="0" smtClean="0">
                  <a:solidFill>
                    <a:srgbClr val="FFFF00"/>
                  </a:solidFill>
                  <a:latin typeface="Calibri"/>
                  <a:cs typeface="Calibri"/>
                </a:rPr>
                <a:t>l</a:t>
              </a:r>
              <a:r>
                <a:rPr sz="1400" b="1" spc="-35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FFFF00"/>
                  </a:solidFill>
                  <a:latin typeface="Calibri"/>
                  <a:cs typeface="Calibri"/>
                </a:rPr>
                <a:t>s</a:t>
              </a:r>
              <a:r>
                <a:rPr sz="1400" b="1" spc="-15" dirty="0">
                  <a:solidFill>
                    <a:srgbClr val="FFFF00"/>
                  </a:solidFill>
                  <a:latin typeface="Calibri"/>
                  <a:cs typeface="Calibri"/>
                </a:rPr>
                <a:t>uppo</a:t>
              </a:r>
              <a:r>
                <a:rPr sz="1400" b="1" spc="-5" dirty="0">
                  <a:solidFill>
                    <a:srgbClr val="FFFF00"/>
                  </a:solidFill>
                  <a:latin typeface="Calibri"/>
                  <a:cs typeface="Calibri"/>
                </a:rPr>
                <a:t>rt</a:t>
              </a:r>
              <a:endParaRPr sz="1400" dirty="0">
                <a:latin typeface="Calibri"/>
                <a:cs typeface="Calibri"/>
              </a:endParaRPr>
            </a:p>
            <a:p>
              <a:pPr marL="439420">
                <a:lnSpc>
                  <a:spcPct val="100000"/>
                </a:lnSpc>
                <a:spcBef>
                  <a:spcPts val="520"/>
                </a:spcBef>
              </a:pPr>
              <a:r>
                <a:rPr sz="1400" b="1" dirty="0">
                  <a:latin typeface="Calibri"/>
                  <a:cs typeface="Calibri"/>
                </a:rPr>
                <a:t>Ser</a:t>
              </a:r>
              <a:r>
                <a:rPr sz="1400" b="1" spc="-5" dirty="0">
                  <a:latin typeface="Calibri"/>
                  <a:cs typeface="Calibri"/>
                </a:rPr>
                <a:t>vi</a:t>
              </a:r>
              <a:r>
                <a:rPr sz="1400" b="1" dirty="0">
                  <a:latin typeface="Calibri"/>
                  <a:cs typeface="Calibri"/>
                </a:rPr>
                <a:t>ce</a:t>
              </a:r>
              <a:r>
                <a:rPr sz="1400" b="1" spc="-3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Pr</a:t>
              </a:r>
              <a:r>
                <a:rPr sz="1400" b="1" spc="-10" dirty="0">
                  <a:latin typeface="Calibri"/>
                  <a:cs typeface="Calibri"/>
                </a:rPr>
                <a:t>ovid</a:t>
              </a:r>
              <a:r>
                <a:rPr sz="1400" b="1" spc="-15" dirty="0">
                  <a:latin typeface="Calibri"/>
                  <a:cs typeface="Calibri"/>
                </a:rPr>
                <a:t>e</a:t>
              </a:r>
              <a:r>
                <a:rPr sz="1400" b="1" dirty="0">
                  <a:latin typeface="Calibri"/>
                  <a:cs typeface="Calibri"/>
                </a:rPr>
                <a:t>r</a:t>
              </a:r>
              <a:r>
                <a:rPr sz="1400" b="1" spc="-10" dirty="0">
                  <a:latin typeface="Calibri"/>
                  <a:cs typeface="Calibri"/>
                </a:rPr>
                <a:t>s</a:t>
              </a:r>
              <a:r>
                <a:rPr sz="1400" b="1" spc="-35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Calibri"/>
                  <a:cs typeface="Calibri"/>
                </a:rPr>
                <a:t>&amp;</a:t>
              </a:r>
              <a:r>
                <a:rPr sz="1400" b="1" spc="-3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Peer</a:t>
              </a:r>
              <a:r>
                <a:rPr sz="1400" b="1" spc="-10" dirty="0">
                  <a:latin typeface="Calibri"/>
                  <a:cs typeface="Calibri"/>
                </a:rPr>
                <a:t>s</a:t>
              </a:r>
              <a:endParaRPr sz="1400" dirty="0">
                <a:latin typeface="Calibri"/>
                <a:cs typeface="Calibri"/>
              </a:endParaRPr>
            </a:p>
          </p:txBody>
        </p:sp>
      </p:grpSp>
      <p:sp>
        <p:nvSpPr>
          <p:cNvPr id="67" name="object 67"/>
          <p:cNvSpPr/>
          <p:nvPr/>
        </p:nvSpPr>
        <p:spPr>
          <a:xfrm>
            <a:off x="7069988" y="3075721"/>
            <a:ext cx="1450570" cy="3948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7895" y="-91070"/>
            <a:ext cx="56921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200" b="1" spc="-40" dirty="0" smtClean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endParaRPr sz="2200" dirty="0">
              <a:latin typeface="Tw Cen MT"/>
              <a:cs typeface="Tw Cen M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477000" y="164820"/>
            <a:ext cx="2667000" cy="584835"/>
          </a:xfrm>
          <a:custGeom>
            <a:avLst/>
            <a:gdLst/>
            <a:ahLst/>
            <a:cxnLst/>
            <a:rect l="l" t="t" r="r" b="b"/>
            <a:pathLst>
              <a:path w="2667000" h="584835">
                <a:moveTo>
                  <a:pt x="0" y="584774"/>
                </a:moveTo>
                <a:lnTo>
                  <a:pt x="2666999" y="584774"/>
                </a:lnTo>
                <a:lnTo>
                  <a:pt x="2666999" y="0"/>
                </a:lnTo>
                <a:lnTo>
                  <a:pt x="0" y="0"/>
                </a:lnTo>
                <a:lnTo>
                  <a:pt x="0" y="584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77000" y="164820"/>
            <a:ext cx="2667000" cy="584835"/>
          </a:xfrm>
          <a:custGeom>
            <a:avLst/>
            <a:gdLst/>
            <a:ahLst/>
            <a:cxnLst/>
            <a:rect l="l" t="t" r="r" b="b"/>
            <a:pathLst>
              <a:path w="2667000" h="584835">
                <a:moveTo>
                  <a:pt x="0" y="584774"/>
                </a:moveTo>
                <a:lnTo>
                  <a:pt x="2666999" y="584774"/>
                </a:lnTo>
                <a:lnTo>
                  <a:pt x="2666999" y="0"/>
                </a:lnTo>
                <a:lnTo>
                  <a:pt x="0" y="0"/>
                </a:lnTo>
                <a:lnTo>
                  <a:pt x="0" y="584774"/>
                </a:lnTo>
                <a:close/>
              </a:path>
            </a:pathLst>
          </a:custGeom>
          <a:ln w="222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877347" y="257212"/>
            <a:ext cx="20669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6765" marR="5080" indent="-774700">
              <a:lnSpc>
                <a:spcPts val="1900"/>
              </a:lnSpc>
            </a:pPr>
            <a:r>
              <a:rPr sz="1600" b="1" spc="-10" dirty="0">
                <a:latin typeface="Tw Cen MT"/>
                <a:cs typeface="Tw Cen MT"/>
              </a:rPr>
              <a:t>Essential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latin typeface="Tw Cen MT"/>
                <a:cs typeface="Tw Cen MT"/>
              </a:rPr>
              <a:t>pack</a:t>
            </a:r>
            <a:r>
              <a:rPr sz="1600" b="1" spc="20" dirty="0" smtClean="0">
                <a:latin typeface="Tw Cen MT"/>
                <a:cs typeface="Tw Cen MT"/>
              </a:rPr>
              <a:t>a</a:t>
            </a:r>
            <a:r>
              <a:rPr sz="1600" b="1" spc="-10" dirty="0" smtClean="0">
                <a:latin typeface="Tw Cen MT"/>
                <a:cs typeface="Tw Cen MT"/>
              </a:rPr>
              <a:t>ge</a:t>
            </a:r>
            <a:r>
              <a:rPr lang="en-US" sz="1600" b="1" spc="-10" dirty="0" smtClean="0">
                <a:latin typeface="Tw Cen MT"/>
                <a:cs typeface="Tw Cen MT"/>
              </a:rPr>
              <a:t> +</a:t>
            </a:r>
            <a:r>
              <a:rPr sz="1600" b="1" spc="25" dirty="0" smtClean="0">
                <a:latin typeface="Times New Roman"/>
                <a:cs typeface="Times New Roman"/>
              </a:rPr>
              <a:t> </a:t>
            </a:r>
            <a:r>
              <a:rPr sz="1600" b="1" spc="-75" dirty="0">
                <a:latin typeface="Tw Cen MT"/>
                <a:cs typeface="Tw Cen MT"/>
              </a:rPr>
              <a:t>L</a:t>
            </a:r>
            <a:r>
              <a:rPr sz="1600" b="1" spc="-65" dirty="0">
                <a:latin typeface="Tw Cen MT"/>
                <a:cs typeface="Tw Cen MT"/>
              </a:rPr>
              <a:t>V</a:t>
            </a:r>
            <a:r>
              <a:rPr sz="1600" b="1" dirty="0">
                <a:latin typeface="Tw Cen MT"/>
                <a:cs typeface="Tw Cen MT"/>
              </a:rPr>
              <a:t>CT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w Cen MT"/>
                <a:cs typeface="Tw Cen MT"/>
              </a:rPr>
              <a:t>Health</a:t>
            </a:r>
            <a:endParaRPr sz="1600" dirty="0">
              <a:latin typeface="Tw Cen MT"/>
              <a:cs typeface="Tw Cen MT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06201" y="1388223"/>
            <a:ext cx="606829" cy="77308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49001" y="4513810"/>
            <a:ext cx="606829" cy="7730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Group 84"/>
          <p:cNvGrpSpPr/>
          <p:nvPr/>
        </p:nvGrpSpPr>
        <p:grpSpPr>
          <a:xfrm>
            <a:off x="5821163" y="749655"/>
            <a:ext cx="3344811" cy="2656484"/>
            <a:chOff x="5821163" y="749655"/>
            <a:chExt cx="3344811" cy="2656484"/>
          </a:xfrm>
        </p:grpSpPr>
        <p:sp>
          <p:nvSpPr>
            <p:cNvPr id="64" name="object 64"/>
            <p:cNvSpPr/>
            <p:nvPr/>
          </p:nvSpPr>
          <p:spPr>
            <a:xfrm>
              <a:off x="5821163" y="767208"/>
              <a:ext cx="3344811" cy="2484007"/>
            </a:xfrm>
            <a:custGeom>
              <a:avLst/>
              <a:gdLst/>
              <a:ahLst/>
              <a:cxnLst/>
              <a:rect l="l" t="t" r="r" b="b"/>
              <a:pathLst>
                <a:path w="3199765" h="2362200">
                  <a:moveTo>
                    <a:pt x="3199698" y="1431889"/>
                  </a:moveTo>
                  <a:lnTo>
                    <a:pt x="705703" y="1431889"/>
                  </a:lnTo>
                  <a:lnTo>
                    <a:pt x="705703" y="2362199"/>
                  </a:lnTo>
                  <a:lnTo>
                    <a:pt x="3199698" y="2362199"/>
                  </a:lnTo>
                  <a:lnTo>
                    <a:pt x="3199698" y="1431889"/>
                  </a:lnTo>
                  <a:close/>
                </a:path>
                <a:path w="3199765" h="2362200">
                  <a:moveTo>
                    <a:pt x="415289" y="474939"/>
                  </a:moveTo>
                  <a:lnTo>
                    <a:pt x="347926" y="482248"/>
                  </a:lnTo>
                  <a:lnTo>
                    <a:pt x="284024" y="503409"/>
                  </a:lnTo>
                  <a:lnTo>
                    <a:pt x="224438" y="537272"/>
                  </a:lnTo>
                  <a:lnTo>
                    <a:pt x="170023" y="582688"/>
                  </a:lnTo>
                  <a:lnTo>
                    <a:pt x="121634" y="638506"/>
                  </a:lnTo>
                  <a:lnTo>
                    <a:pt x="99966" y="669957"/>
                  </a:lnTo>
                  <a:lnTo>
                    <a:pt x="80125" y="703577"/>
                  </a:lnTo>
                  <a:lnTo>
                    <a:pt x="62219" y="739223"/>
                  </a:lnTo>
                  <a:lnTo>
                    <a:pt x="46353" y="776751"/>
                  </a:lnTo>
                  <a:lnTo>
                    <a:pt x="32635" y="816017"/>
                  </a:lnTo>
                  <a:lnTo>
                    <a:pt x="21171" y="856878"/>
                  </a:lnTo>
                  <a:lnTo>
                    <a:pt x="12069" y="899190"/>
                  </a:lnTo>
                  <a:lnTo>
                    <a:pt x="5435" y="942809"/>
                  </a:lnTo>
                  <a:lnTo>
                    <a:pt x="1376" y="987591"/>
                  </a:lnTo>
                  <a:lnTo>
                    <a:pt x="0" y="1033393"/>
                  </a:lnTo>
                  <a:lnTo>
                    <a:pt x="1377" y="1079191"/>
                  </a:lnTo>
                  <a:lnTo>
                    <a:pt x="5445" y="1123969"/>
                  </a:lnTo>
                  <a:lnTo>
                    <a:pt x="12102" y="1167585"/>
                  </a:lnTo>
                  <a:lnTo>
                    <a:pt x="21251" y="1209893"/>
                  </a:lnTo>
                  <a:lnTo>
                    <a:pt x="32790" y="1250750"/>
                  </a:lnTo>
                  <a:lnTo>
                    <a:pt x="46622" y="1290012"/>
                  </a:lnTo>
                  <a:lnTo>
                    <a:pt x="62646" y="1327535"/>
                  </a:lnTo>
                  <a:lnTo>
                    <a:pt x="80763" y="1363176"/>
                  </a:lnTo>
                  <a:lnTo>
                    <a:pt x="100874" y="1396790"/>
                  </a:lnTo>
                  <a:lnTo>
                    <a:pt x="122879" y="1428234"/>
                  </a:lnTo>
                  <a:lnTo>
                    <a:pt x="172175" y="1484036"/>
                  </a:lnTo>
                  <a:lnTo>
                    <a:pt x="227856" y="1529431"/>
                  </a:lnTo>
                  <a:lnTo>
                    <a:pt x="289126" y="1563267"/>
                  </a:lnTo>
                  <a:lnTo>
                    <a:pt x="355190" y="1584393"/>
                  </a:lnTo>
                  <a:lnTo>
                    <a:pt x="425254" y="1591660"/>
                  </a:lnTo>
                  <a:lnTo>
                    <a:pt x="438186" y="1590983"/>
                  </a:lnTo>
                  <a:lnTo>
                    <a:pt x="476334" y="1585826"/>
                  </a:lnTo>
                  <a:lnTo>
                    <a:pt x="513388" y="1576145"/>
                  </a:lnTo>
                  <a:lnTo>
                    <a:pt x="549189" y="1562154"/>
                  </a:lnTo>
                  <a:lnTo>
                    <a:pt x="583578" y="1544065"/>
                  </a:lnTo>
                  <a:lnTo>
                    <a:pt x="616396" y="1522091"/>
                  </a:lnTo>
                  <a:lnTo>
                    <a:pt x="647486" y="1496446"/>
                  </a:lnTo>
                  <a:lnTo>
                    <a:pt x="705703" y="1431889"/>
                  </a:lnTo>
                  <a:lnTo>
                    <a:pt x="3199698" y="1431889"/>
                  </a:lnTo>
                  <a:lnTo>
                    <a:pt x="3199698" y="634867"/>
                  </a:lnTo>
                  <a:lnTo>
                    <a:pt x="705703" y="634867"/>
                  </a:lnTo>
                  <a:lnTo>
                    <a:pt x="639728" y="563428"/>
                  </a:lnTo>
                  <a:lnTo>
                    <a:pt x="608182" y="538690"/>
                  </a:lnTo>
                  <a:lnTo>
                    <a:pt x="574947" y="517685"/>
                  </a:lnTo>
                  <a:lnTo>
                    <a:pt x="540183" y="500623"/>
                  </a:lnTo>
                  <a:lnTo>
                    <a:pt x="504047" y="487716"/>
                  </a:lnTo>
                  <a:lnTo>
                    <a:pt x="466699" y="479173"/>
                  </a:lnTo>
                  <a:lnTo>
                    <a:pt x="428297" y="475207"/>
                  </a:lnTo>
                  <a:lnTo>
                    <a:pt x="415289" y="474939"/>
                  </a:lnTo>
                  <a:close/>
                </a:path>
                <a:path w="3199765" h="2362200">
                  <a:moveTo>
                    <a:pt x="3199698" y="0"/>
                  </a:moveTo>
                  <a:lnTo>
                    <a:pt x="705703" y="0"/>
                  </a:lnTo>
                  <a:lnTo>
                    <a:pt x="705703" y="634867"/>
                  </a:lnTo>
                  <a:lnTo>
                    <a:pt x="3199698" y="634867"/>
                  </a:lnTo>
                  <a:lnTo>
                    <a:pt x="3199698" y="0"/>
                  </a:lnTo>
                  <a:close/>
                </a:path>
              </a:pathLst>
            </a:custGeom>
            <a:solidFill>
              <a:srgbClr val="844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513030" y="749655"/>
              <a:ext cx="2630969" cy="2656484"/>
              <a:chOff x="6513030" y="749655"/>
              <a:chExt cx="2630969" cy="2656484"/>
            </a:xfrm>
          </p:grpSpPr>
          <p:sp>
            <p:nvSpPr>
              <p:cNvPr id="68" name="object 68"/>
              <p:cNvSpPr/>
              <p:nvPr/>
            </p:nvSpPr>
            <p:spPr>
              <a:xfrm>
                <a:off x="6551648" y="3177539"/>
                <a:ext cx="243078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430779" h="228600">
                    <a:moveTo>
                      <a:pt x="2392527" y="0"/>
                    </a:moveTo>
                    <a:lnTo>
                      <a:pt x="34532" y="165"/>
                    </a:lnTo>
                    <a:lnTo>
                      <a:pt x="2673" y="24060"/>
                    </a:lnTo>
                    <a:lnTo>
                      <a:pt x="0" y="38099"/>
                    </a:lnTo>
                    <a:lnTo>
                      <a:pt x="165" y="194067"/>
                    </a:lnTo>
                    <a:lnTo>
                      <a:pt x="4063" y="207630"/>
                    </a:lnTo>
                    <a:lnTo>
                      <a:pt x="12371" y="218593"/>
                    </a:lnTo>
                    <a:lnTo>
                      <a:pt x="24060" y="225926"/>
                    </a:lnTo>
                    <a:lnTo>
                      <a:pt x="38099" y="228599"/>
                    </a:lnTo>
                    <a:lnTo>
                      <a:pt x="2396099" y="228434"/>
                    </a:lnTo>
                    <a:lnTo>
                      <a:pt x="2409671" y="224536"/>
                    </a:lnTo>
                    <a:lnTo>
                      <a:pt x="2420632" y="216228"/>
                    </a:lnTo>
                    <a:lnTo>
                      <a:pt x="2427958" y="204539"/>
                    </a:lnTo>
                    <a:lnTo>
                      <a:pt x="2430627" y="190499"/>
                    </a:lnTo>
                    <a:lnTo>
                      <a:pt x="2430462" y="34532"/>
                    </a:lnTo>
                    <a:lnTo>
                      <a:pt x="2426569" y="20969"/>
                    </a:lnTo>
                    <a:lnTo>
                      <a:pt x="2418267" y="10006"/>
                    </a:lnTo>
                    <a:lnTo>
                      <a:pt x="2406579" y="2673"/>
                    </a:lnTo>
                    <a:lnTo>
                      <a:pt x="2392527" y="0"/>
                    </a:lnTo>
                    <a:close/>
                  </a:path>
                </a:pathLst>
              </a:custGeom>
              <a:solidFill>
                <a:srgbClr val="FFFB00"/>
              </a:solidFill>
            </p:spPr>
            <p:txBody>
              <a:bodyPr wrap="square" lIns="0" tIns="0" rIns="0" bIns="0" rtlCol="0"/>
              <a:lstStyle/>
              <a:p>
                <a:r>
                  <a:rPr lang="en-US" b="1" dirty="0" smtClean="0"/>
                  <a:t>Service providers</a:t>
                </a:r>
                <a:endParaRPr b="1" dirty="0"/>
              </a:p>
            </p:txBody>
          </p:sp>
          <p:sp>
            <p:nvSpPr>
              <p:cNvPr id="70" name="object 70"/>
              <p:cNvSpPr txBox="1"/>
              <p:nvPr/>
            </p:nvSpPr>
            <p:spPr>
              <a:xfrm>
                <a:off x="6513030" y="749655"/>
                <a:ext cx="2630969" cy="226087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buClr>
                    <a:srgbClr val="FFFF00"/>
                  </a:buClr>
                  <a:tabLst>
                    <a:tab pos="298450" algn="l"/>
                  </a:tabLst>
                </a:pPr>
                <a:r>
                  <a:rPr lang="en-US" sz="1450" b="1" spc="-10" dirty="0">
                    <a:solidFill>
                      <a:srgbClr val="FFFF00"/>
                    </a:solidFill>
                    <a:cs typeface="Calibri"/>
                  </a:rPr>
                  <a:t>Evidence</a:t>
                </a:r>
                <a:r>
                  <a:rPr lang="en-US" sz="1450" b="1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450" b="1" spc="-10" dirty="0" smtClean="0">
                    <a:solidFill>
                      <a:srgbClr val="FFFF00"/>
                    </a:solidFill>
                    <a:cs typeface="Calibri"/>
                  </a:rPr>
                  <a:t>based interventions</a:t>
                </a:r>
                <a:r>
                  <a:rPr lang="en-US" sz="1450" b="1" spc="-35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450" b="1" spc="-10" dirty="0" smtClean="0">
                    <a:solidFill>
                      <a:srgbClr val="FFFF00"/>
                    </a:solidFill>
                    <a:cs typeface="Calibri"/>
                  </a:rPr>
                  <a:t>Clini</a:t>
                </a:r>
                <a:r>
                  <a:rPr lang="en-US" sz="1450" b="1" spc="-5" dirty="0" smtClean="0">
                    <a:solidFill>
                      <a:srgbClr val="FFFF00"/>
                    </a:solidFill>
                    <a:cs typeface="Calibri"/>
                  </a:rPr>
                  <a:t>cal</a:t>
                </a:r>
                <a:r>
                  <a:rPr lang="en-US" sz="1450" b="1" spc="-35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450" b="1" dirty="0" smtClean="0">
                    <a:solidFill>
                      <a:srgbClr val="FFFF00"/>
                    </a:solidFill>
                    <a:cs typeface="Calibri"/>
                  </a:rPr>
                  <a:t>serv</a:t>
                </a:r>
                <a:r>
                  <a:rPr lang="en-US" sz="1450" b="1" spc="-5" dirty="0" smtClean="0">
                    <a:solidFill>
                      <a:srgbClr val="FFFF00"/>
                    </a:solidFill>
                    <a:cs typeface="Calibri"/>
                  </a:rPr>
                  <a:t>ices</a:t>
                </a:r>
                <a:endParaRPr lang="en-US" sz="1450" spc="-10" dirty="0" smtClean="0">
                  <a:solidFill>
                    <a:srgbClr val="FFFF00"/>
                  </a:solidFill>
                  <a:latin typeface="Calibri"/>
                  <a:cs typeface="Calibri"/>
                </a:endParaRPr>
              </a:p>
              <a:p>
                <a:pPr marL="292100" indent="-279400">
                  <a:lnSpc>
                    <a:spcPct val="100000"/>
                  </a:lnSpc>
                  <a:buClr>
                    <a:srgbClr val="FFFF00"/>
                  </a:buClr>
                  <a:buFont typeface="Arial"/>
                  <a:buChar char="•"/>
                  <a:tabLst>
                    <a:tab pos="298450" algn="l"/>
                  </a:tabLst>
                </a:pPr>
                <a:r>
                  <a:rPr sz="1450" spc="-1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ART</a:t>
                </a:r>
                <a:r>
                  <a:rPr sz="1450" spc="-35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45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initiation</a:t>
                </a:r>
                <a:r>
                  <a:rPr sz="145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&amp;</a:t>
                </a:r>
                <a:r>
                  <a:rPr sz="1450" spc="-35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re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ﬁll</a:t>
                </a:r>
                <a:endParaRPr sz="1450" dirty="0">
                  <a:latin typeface="Calibri"/>
                  <a:cs typeface="Calibri"/>
                </a:endParaRPr>
              </a:p>
              <a:p>
                <a:pPr marL="298450" indent="-285750">
                  <a:lnSpc>
                    <a:spcPts val="1720"/>
                  </a:lnSpc>
                  <a:spcBef>
                    <a:spcPts val="60"/>
                  </a:spcBef>
                  <a:buClr>
                    <a:srgbClr val="FFFF00"/>
                  </a:buClr>
                  <a:buFont typeface="Arial"/>
                  <a:buChar char="•"/>
                  <a:tabLst>
                    <a:tab pos="298450" algn="l"/>
                  </a:tabLst>
                </a:pP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Blood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d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raw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s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fo</a:t>
                </a:r>
                <a:r>
                  <a:rPr sz="1450" spc="-5" dirty="0">
                    <a:solidFill>
                      <a:srgbClr val="FFFF00"/>
                    </a:solidFill>
                    <a:latin typeface="Calibri"/>
                    <a:cs typeface="Calibri"/>
                  </a:rPr>
                  <a:t>r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lab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te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sts</a:t>
                </a:r>
                <a:endParaRPr sz="1450" dirty="0">
                  <a:latin typeface="Calibri"/>
                  <a:cs typeface="Calibri"/>
                </a:endParaRPr>
              </a:p>
              <a:p>
                <a:pPr marL="298450" indent="-285750">
                  <a:lnSpc>
                    <a:spcPts val="1720"/>
                  </a:lnSpc>
                  <a:buClr>
                    <a:srgbClr val="FFFF00"/>
                  </a:buClr>
                  <a:buFont typeface="Arial"/>
                  <a:buChar char="•"/>
                  <a:tabLst>
                    <a:tab pos="298450" algn="l"/>
                  </a:tabLst>
                </a:pPr>
                <a:r>
                  <a:rPr sz="1450" spc="-15" dirty="0">
                    <a:solidFill>
                      <a:srgbClr val="FFFF00"/>
                    </a:solidFill>
                    <a:latin typeface="Calibri"/>
                    <a:cs typeface="Calibri"/>
                  </a:rPr>
                  <a:t>monito</a:t>
                </a:r>
                <a:r>
                  <a:rPr sz="1450" spc="-5" dirty="0">
                    <a:solidFill>
                      <a:srgbClr val="FFFF00"/>
                    </a:solidFill>
                    <a:latin typeface="Calibri"/>
                    <a:cs typeface="Calibri"/>
                  </a:rPr>
                  <a:t>rin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g</a:t>
                </a:r>
                <a:r>
                  <a:rPr sz="1450" spc="-10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spc="-70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and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450" spc="-1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creatinine</a:t>
                </a:r>
                <a:endParaRPr sz="1450" dirty="0">
                  <a:latin typeface="Calibri"/>
                  <a:cs typeface="Calibri"/>
                </a:endParaRPr>
              </a:p>
              <a:p>
                <a:pPr marL="292100">
                  <a:lnSpc>
                    <a:spcPts val="1720"/>
                  </a:lnSpc>
                  <a:spcBef>
                    <a:spcPts val="60"/>
                  </a:spcBef>
                </a:pP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bas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elines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(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Pr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E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P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)</a:t>
                </a:r>
                <a:endParaRPr sz="1450" dirty="0">
                  <a:latin typeface="Calibri"/>
                  <a:cs typeface="Calibri"/>
                </a:endParaRPr>
              </a:p>
              <a:p>
                <a:pPr marL="292100" marR="570865" indent="-279400">
                  <a:lnSpc>
                    <a:spcPts val="1700"/>
                  </a:lnSpc>
                  <a:spcBef>
                    <a:spcPts val="70"/>
                  </a:spcBef>
                  <a:buClr>
                    <a:srgbClr val="FFFF00"/>
                  </a:buClr>
                  <a:buFont typeface="Arial"/>
                  <a:buChar char="•"/>
                  <a:tabLst>
                    <a:tab pos="298450" algn="l"/>
                  </a:tabLst>
                </a:pP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Partner</a:t>
                </a:r>
                <a:r>
                  <a:rPr sz="1450" spc="-35" dirty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no</a:t>
                </a:r>
                <a:r>
                  <a:rPr lang="en-US" sz="1450" spc="15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ti</a:t>
                </a:r>
                <a:r>
                  <a:rPr sz="145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ﬁ</a:t>
                </a:r>
                <a:r>
                  <a:rPr sz="1450" spc="-10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c</a:t>
                </a:r>
                <a:r>
                  <a:rPr sz="1450" spc="5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a</a:t>
                </a:r>
                <a:r>
                  <a:rPr lang="en-US" sz="1450" spc="5" dirty="0" smtClean="0">
                    <a:solidFill>
                      <a:srgbClr val="FFFF00"/>
                    </a:solidFill>
                    <a:latin typeface="Calibri"/>
                    <a:cs typeface="Calibri"/>
                  </a:rPr>
                  <a:t>tion</a:t>
                </a:r>
                <a:r>
                  <a:rPr sz="1450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s</a:t>
                </a:r>
                <a:r>
                  <a:rPr sz="1450" spc="-15" dirty="0">
                    <a:solidFill>
                      <a:srgbClr val="FFFF00"/>
                    </a:solidFill>
                    <a:latin typeface="Calibri"/>
                    <a:cs typeface="Calibri"/>
                  </a:rPr>
                  <a:t>e</a:t>
                </a:r>
                <a:r>
                  <a:rPr sz="1450" spc="-10" dirty="0">
                    <a:solidFill>
                      <a:srgbClr val="FFFF00"/>
                    </a:solidFill>
                    <a:latin typeface="Calibri"/>
                    <a:cs typeface="Calibri"/>
                  </a:rPr>
                  <a:t>rvic</a:t>
                </a:r>
                <a:r>
                  <a:rPr sz="1450" spc="-15" dirty="0">
                    <a:solidFill>
                      <a:srgbClr val="FFFF00"/>
                    </a:solidFill>
                    <a:latin typeface="Calibri"/>
                    <a:cs typeface="Calibri"/>
                  </a:rPr>
                  <a:t>e</a:t>
                </a:r>
                <a:r>
                  <a:rPr sz="1450" dirty="0">
                    <a:solidFill>
                      <a:srgbClr val="FFFF00"/>
                    </a:solidFill>
                    <a:latin typeface="Calibri"/>
                    <a:cs typeface="Calibri"/>
                  </a:rPr>
                  <a:t>s</a:t>
                </a:r>
                <a:endParaRPr sz="1450" dirty="0">
                  <a:latin typeface="Calibri"/>
                  <a:cs typeface="Calibri"/>
                </a:endParaRPr>
              </a:p>
              <a:p>
                <a:pPr marL="292100" marR="5080" indent="-279400">
                  <a:lnSpc>
                    <a:spcPts val="1700"/>
                  </a:lnSpc>
                  <a:spcBef>
                    <a:spcPts val="100"/>
                  </a:spcBef>
                  <a:buClr>
                    <a:srgbClr val="FFFF00"/>
                  </a:buClr>
                  <a:buFont typeface="Arial"/>
                  <a:buChar char="•"/>
                  <a:tabLst>
                    <a:tab pos="298450" algn="l"/>
                  </a:tabLst>
                </a:pPr>
                <a:r>
                  <a:rPr sz="145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FSW</a:t>
                </a:r>
                <a:r>
                  <a:rPr sz="1450" b="1" spc="-35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-Cerv</a:t>
                </a:r>
                <a:r>
                  <a:rPr sz="145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i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c</a:t>
                </a:r>
                <a:r>
                  <a:rPr sz="145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al</a:t>
                </a:r>
                <a:r>
                  <a:rPr sz="1450" b="1" spc="-35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c</a:t>
                </a:r>
                <a:r>
                  <a:rPr sz="145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an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cer</a:t>
                </a:r>
                <a:r>
                  <a:rPr sz="1450" b="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s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cree</a:t>
                </a:r>
                <a:r>
                  <a:rPr sz="145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nin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g</a:t>
                </a:r>
                <a:r>
                  <a:rPr sz="145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;</a:t>
                </a:r>
                <a:r>
                  <a:rPr sz="1450" b="1" spc="-35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Fa</a:t>
                </a:r>
                <a:r>
                  <a:rPr sz="145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m</a:t>
                </a:r>
                <a:r>
                  <a:rPr sz="145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ily</a:t>
                </a:r>
                <a:r>
                  <a:rPr sz="1450" b="1" spc="-35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sz="1450" b="1" spc="-1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plannin</a:t>
                </a:r>
                <a:r>
                  <a:rPr sz="1450" b="1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g</a:t>
                </a:r>
                <a:endParaRPr sz="1450" dirty="0">
                  <a:latin typeface="Calibri"/>
                  <a:cs typeface="Calibri"/>
                </a:endParaRPr>
              </a:p>
            </p:txBody>
          </p:sp>
        </p:grpSp>
      </p:grpSp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5953528" y="1411856"/>
          <a:ext cx="504016" cy="75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58"/>
                <a:gridCol w="161300"/>
                <a:gridCol w="171358"/>
              </a:tblGrid>
              <a:tr h="255330"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</a:tr>
              <a:tr h="161300">
                <a:tc gridSpan="3">
                  <a:txBody>
                    <a:bodyPr/>
                    <a:lstStyle/>
                    <a:p>
                      <a:endParaRPr sz="1600" dirty="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5330"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5496328" y="4536044"/>
          <a:ext cx="504016" cy="75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58"/>
                <a:gridCol w="161300"/>
                <a:gridCol w="171358"/>
              </a:tblGrid>
              <a:tr h="255340"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</a:tr>
              <a:tr h="161306">
                <a:tc gridSpan="3">
                  <a:txBody>
                    <a:bodyPr/>
                    <a:lstStyle/>
                    <a:p>
                      <a:endParaRPr sz="1600" dirty="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5340"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R w="9524">
                      <a:solidFill>
                        <a:srgbClr val="5B92C7"/>
                      </a:solidFill>
                      <a:prstDash val="solid"/>
                    </a:lnR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L w="9524">
                      <a:solidFill>
                        <a:srgbClr val="5B92C7"/>
                      </a:solidFill>
                      <a:prstDash val="solid"/>
                    </a:lnL>
                    <a:lnT w="9524">
                      <a:solidFill>
                        <a:srgbClr val="5B92C7"/>
                      </a:solidFill>
                      <a:prstDash val="solid"/>
                    </a:lnT>
                    <a:lnB w="9524">
                      <a:solidFill>
                        <a:srgbClr val="5B92C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0" name="object 71"/>
          <p:cNvSpPr txBox="1"/>
          <p:nvPr/>
        </p:nvSpPr>
        <p:spPr>
          <a:xfrm>
            <a:off x="3525810" y="113307"/>
            <a:ext cx="302583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smtClean="0">
                <a:latin typeface="Tw Cen MT"/>
                <a:cs typeface="Tw Cen MT"/>
              </a:rPr>
              <a:t>essent</a:t>
            </a:r>
            <a:r>
              <a:rPr sz="2200" b="1" spc="-5" dirty="0" smtClean="0">
                <a:latin typeface="Tw Cen MT"/>
                <a:cs typeface="Tw Cen MT"/>
              </a:rPr>
              <a:t>i</a:t>
            </a:r>
            <a:r>
              <a:rPr sz="2200" b="1" spc="-15" dirty="0" smtClean="0">
                <a:latin typeface="Tw Cen MT"/>
                <a:cs typeface="Tw Cen MT"/>
              </a:rPr>
              <a:t>a</a:t>
            </a:r>
            <a:r>
              <a:rPr sz="2200" b="1" dirty="0" smtClean="0">
                <a:latin typeface="Tw Cen MT"/>
                <a:cs typeface="Tw Cen MT"/>
              </a:rPr>
              <a:t>l</a:t>
            </a:r>
            <a:r>
              <a:rPr sz="2200" b="1" spc="55" dirty="0" smtClean="0"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latin typeface="Tw Cen MT"/>
                <a:cs typeface="Tw Cen MT"/>
              </a:rPr>
              <a:t>pa</a:t>
            </a:r>
            <a:r>
              <a:rPr sz="2200" b="1" spc="25" dirty="0" smtClean="0">
                <a:latin typeface="Tw Cen MT"/>
                <a:cs typeface="Tw Cen MT"/>
              </a:rPr>
              <a:t>c</a:t>
            </a:r>
            <a:r>
              <a:rPr sz="2200" b="1" spc="-15" dirty="0" smtClean="0">
                <a:latin typeface="Tw Cen MT"/>
                <a:cs typeface="Tw Cen MT"/>
              </a:rPr>
              <a:t>ka</a:t>
            </a:r>
            <a:r>
              <a:rPr sz="2200" b="1" spc="-60" dirty="0" smtClean="0">
                <a:latin typeface="Tw Cen MT"/>
                <a:cs typeface="Tw Cen MT"/>
              </a:rPr>
              <a:t>g</a:t>
            </a:r>
            <a:r>
              <a:rPr sz="2200" b="1" dirty="0" smtClean="0">
                <a:latin typeface="Tw Cen MT"/>
                <a:cs typeface="Tw Cen MT"/>
              </a:rPr>
              <a:t>e</a:t>
            </a:r>
            <a:r>
              <a:rPr lang="en-US" sz="2200" b="1" dirty="0" smtClean="0">
                <a:latin typeface="Tw Cen MT"/>
                <a:cs typeface="Tw Cen MT"/>
              </a:rPr>
              <a:t> for KPs</a:t>
            </a:r>
            <a:endParaRPr sz="2200" b="1" dirty="0">
              <a:latin typeface="Tw Cen MT"/>
              <a:cs typeface="Tw Cen MT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92707" y="-198751"/>
            <a:ext cx="3307105" cy="93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What can we do better and how</a:t>
            </a:r>
            <a:endParaRPr lang="en-US" sz="2400" b="1" dirty="0"/>
          </a:p>
        </p:txBody>
      </p:sp>
      <p:pic>
        <p:nvPicPr>
          <p:cNvPr id="79" name="Picture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" y="6108624"/>
            <a:ext cx="2095767" cy="1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 form the LVCT Health model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err="1" smtClean="0"/>
              <a:t>PreP</a:t>
            </a:r>
            <a:r>
              <a:rPr lang="en-US" dirty="0" smtClean="0"/>
              <a:t> uptake </a:t>
            </a:r>
          </a:p>
          <a:p>
            <a:pPr lvl="1"/>
            <a:r>
              <a:rPr lang="en-US" dirty="0" smtClean="0"/>
              <a:t>retention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8250"/>
            <a:ext cx="637822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79" y="5757334"/>
            <a:ext cx="3367621" cy="108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560" y="6313027"/>
            <a:ext cx="1503425" cy="4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353339" y="6488113"/>
            <a:ext cx="226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latin typeface="Calibri" charset="0"/>
              </a:rPr>
              <a:t>#KENYAatAIDS2018</a:t>
            </a:r>
            <a:endParaRPr lang="en-US" dirty="0">
              <a:latin typeface="Calibri" charset="0"/>
            </a:endParaRPr>
          </a:p>
        </p:txBody>
      </p:sp>
      <p:pic>
        <p:nvPicPr>
          <p:cNvPr id="10" name="Picture 9" descr="IMG_5046ecf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t="15542" r="44982" b="19531"/>
          <a:stretch/>
        </p:blipFill>
        <p:spPr>
          <a:xfrm>
            <a:off x="4600223" y="1132401"/>
            <a:ext cx="3857518" cy="4624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1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Towards a DSD prevention model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F1484E-B618-8A48-B917-F96EA8865F2B}"/>
              </a:ext>
            </a:extLst>
          </p:cNvPr>
          <p:cNvSpPr/>
          <p:nvPr/>
        </p:nvSpPr>
        <p:spPr>
          <a:xfrm>
            <a:off x="315940" y="1467556"/>
            <a:ext cx="3681663" cy="255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WHEN</a:t>
            </a:r>
          </a:p>
          <a:p>
            <a:pPr algn="ctr"/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 guidelines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 agreed schedule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Flexibility Based on individual current risk and  need as assessed by provider or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client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Individual`s Life cycle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A95B11A-229A-DC45-8263-BB514D8E2A45}"/>
              </a:ext>
            </a:extLst>
          </p:cNvPr>
          <p:cNvSpPr/>
          <p:nvPr/>
        </p:nvSpPr>
        <p:spPr>
          <a:xfrm>
            <a:off x="4413356" y="662693"/>
            <a:ext cx="4106333" cy="30394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WHERE</a:t>
            </a:r>
          </a:p>
          <a:p>
            <a:pPr lvl="0"/>
            <a:r>
              <a:rPr lang="en-US" dirty="0">
                <a:solidFill>
                  <a:srgbClr val="A6A6A6"/>
                </a:solidFill>
              </a:rPr>
              <a:t>Primarily HIV Service delivery sites/facilities for basic combination prevention package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pPr lvl="0"/>
            <a:r>
              <a:rPr lang="en-US" sz="2000" b="1" dirty="0">
                <a:solidFill>
                  <a:srgbClr val="430067"/>
                </a:solidFill>
              </a:rPr>
              <a:t>Community-led settings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other primary </a:t>
            </a:r>
            <a:r>
              <a:rPr lang="en-US" dirty="0">
                <a:solidFill>
                  <a:srgbClr val="000000"/>
                </a:solidFill>
              </a:rPr>
              <a:t>prevention interventions beyond HIV </a:t>
            </a:r>
            <a:r>
              <a:rPr lang="en-US" dirty="0" smtClean="0">
                <a:solidFill>
                  <a:srgbClr val="000000"/>
                </a:solidFill>
              </a:rPr>
              <a:t>e.g. safe spaces-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2000" dirty="0" smtClean="0">
                <a:solidFill>
                  <a:srgbClr val="430067"/>
                </a:solidFill>
              </a:rPr>
              <a:t> </a:t>
            </a:r>
            <a:r>
              <a:rPr lang="en-US" sz="2000" b="1" dirty="0">
                <a:solidFill>
                  <a:srgbClr val="430067"/>
                </a:solidFill>
              </a:rPr>
              <a:t>D</a:t>
            </a:r>
            <a:r>
              <a:rPr lang="en-US" sz="2000" b="1" dirty="0" smtClean="0">
                <a:solidFill>
                  <a:srgbClr val="430067"/>
                </a:solidFill>
              </a:rPr>
              <a:t>emand driven</a:t>
            </a:r>
            <a:endParaRPr lang="en-US" sz="2000" b="1" dirty="0">
              <a:solidFill>
                <a:srgbClr val="430067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6E5247-56A3-A145-A8DF-3E9CD0C845AF}"/>
              </a:ext>
            </a:extLst>
          </p:cNvPr>
          <p:cNvSpPr/>
          <p:nvPr/>
        </p:nvSpPr>
        <p:spPr>
          <a:xfrm>
            <a:off x="315940" y="4286562"/>
            <a:ext cx="3681663" cy="21705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WHO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Build providers prevention capacities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Harnnes</a:t>
            </a:r>
            <a:r>
              <a:rPr lang="en-US" dirty="0" smtClean="0">
                <a:solidFill>
                  <a:srgbClr val="000000"/>
                </a:solidFill>
              </a:rPr>
              <a:t> and build community competencies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62105C9-315F-1E46-85B1-248FE097D8BE}"/>
              </a:ext>
            </a:extLst>
          </p:cNvPr>
          <p:cNvSpPr/>
          <p:nvPr/>
        </p:nvSpPr>
        <p:spPr>
          <a:xfrm>
            <a:off x="4635571" y="3829124"/>
            <a:ext cx="4226207" cy="3028876"/>
          </a:xfrm>
          <a:prstGeom prst="roundRect">
            <a:avLst>
              <a:gd name="adj" fmla="val 161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 package of combination prevention interventions for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Information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condoms;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testing; risk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counseling;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0"/>
            <a:r>
              <a:rPr lang="en-US" sz="2000" b="1" dirty="0" smtClean="0">
                <a:solidFill>
                  <a:srgbClr val="660066"/>
                </a:solidFill>
              </a:rPr>
              <a:t>package </a:t>
            </a:r>
            <a:r>
              <a:rPr lang="en-US" sz="2000" b="1" dirty="0">
                <a:solidFill>
                  <a:srgbClr val="660066"/>
                </a:solidFill>
              </a:rPr>
              <a:t>differentiated by individual </a:t>
            </a:r>
            <a:r>
              <a:rPr lang="en-US" sz="2000" b="1" dirty="0" smtClean="0">
                <a:solidFill>
                  <a:srgbClr val="660066"/>
                </a:solidFill>
              </a:rPr>
              <a:t>Changing HIV </a:t>
            </a:r>
            <a:r>
              <a:rPr lang="en-US" sz="2000" b="1" dirty="0">
                <a:solidFill>
                  <a:srgbClr val="660066"/>
                </a:solidFill>
              </a:rPr>
              <a:t>prevention needs 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lvl="0"/>
            <a:r>
              <a:rPr lang="en-US" sz="2000" b="1" dirty="0" smtClean="0">
                <a:solidFill>
                  <a:srgbClr val="660066"/>
                </a:solidFill>
              </a:rPr>
              <a:t>Focus on quality as much as targets</a:t>
            </a:r>
            <a:endParaRPr lang="en-US" sz="2000" b="1" dirty="0">
              <a:solidFill>
                <a:srgbClr val="660066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13FAF97-0461-E145-8E20-29E572BCCFDB}"/>
              </a:ext>
            </a:extLst>
          </p:cNvPr>
          <p:cNvSpPr/>
          <p:nvPr/>
        </p:nvSpPr>
        <p:spPr>
          <a:xfrm>
            <a:off x="3461818" y="3298350"/>
            <a:ext cx="1367745" cy="14566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4377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1143000"/>
          </a:xfrm>
        </p:spPr>
        <p:txBody>
          <a:bodyPr/>
          <a:lstStyle/>
          <a:p>
            <a:r>
              <a:rPr lang="en-US" b="1" dirty="0" smtClean="0"/>
              <a:t>Towards a DSD prevention model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798082"/>
              </p:ext>
            </p:extLst>
          </p:nvPr>
        </p:nvGraphicFramePr>
        <p:xfrm>
          <a:off x="1368778" y="1143000"/>
          <a:ext cx="7422444" cy="495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61883" y="2534215"/>
            <a:ext cx="4253755" cy="1645581"/>
            <a:chOff x="2761883" y="2534215"/>
            <a:chExt cx="4253755" cy="1645581"/>
          </a:xfrm>
        </p:grpSpPr>
        <p:sp>
          <p:nvSpPr>
            <p:cNvPr id="19" name="Oval 18"/>
            <p:cNvSpPr/>
            <p:nvPr/>
          </p:nvSpPr>
          <p:spPr>
            <a:xfrm>
              <a:off x="4000570" y="2534215"/>
              <a:ext cx="1608666" cy="776111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individual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07454" y="3310326"/>
              <a:ext cx="1608184" cy="86947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Health systems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761883" y="3386640"/>
              <a:ext cx="1814712" cy="793156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context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13FAF97-0461-E145-8E20-29E572BCCFDB}"/>
              </a:ext>
            </a:extLst>
          </p:cNvPr>
          <p:cNvSpPr/>
          <p:nvPr/>
        </p:nvSpPr>
        <p:spPr>
          <a:xfrm>
            <a:off x="4335674" y="3095808"/>
            <a:ext cx="1367745" cy="14566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23" name="Oval 22"/>
          <p:cNvSpPr/>
          <p:nvPr/>
        </p:nvSpPr>
        <p:spPr>
          <a:xfrm>
            <a:off x="5319889" y="5616101"/>
            <a:ext cx="1403941" cy="816458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discrimination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76015" y="4871071"/>
            <a:ext cx="1204413" cy="816458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violence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6297" y="5316341"/>
            <a:ext cx="1233810" cy="816458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Legal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18480" y="4042460"/>
            <a:ext cx="1629741" cy="1104686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Behavioral interventions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64120" y="5301479"/>
            <a:ext cx="1013090" cy="816458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Mental health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32729" y="4709405"/>
            <a:ext cx="1233810" cy="816458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Substance 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87858" y="4919644"/>
            <a:ext cx="1295632" cy="1104686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Dropping out of school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68778" y="3022712"/>
            <a:ext cx="2248525" cy="733778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criminalization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58355" y="2074333"/>
            <a:ext cx="1261534" cy="705556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Life stage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9551" y="1600341"/>
            <a:ext cx="2279685" cy="643326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77210" y="2534215"/>
            <a:ext cx="1992210" cy="921426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Available/accessible KP  services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773" y="5525863"/>
            <a:ext cx="2434649" cy="17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will it take to  get there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177"/>
            <a:ext cx="8461022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Funding for primary prevention</a:t>
            </a:r>
          </a:p>
          <a:p>
            <a:r>
              <a:rPr lang="en-GB" sz="2400" b="1" dirty="0" smtClean="0"/>
              <a:t>Strong </a:t>
            </a:r>
            <a:r>
              <a:rPr lang="en-GB" sz="2400" b="1" dirty="0"/>
              <a:t>well resourced Community  systems </a:t>
            </a:r>
            <a:endParaRPr lang="en-GB" sz="2400" b="1" dirty="0" smtClean="0"/>
          </a:p>
          <a:p>
            <a:pPr lvl="1"/>
            <a:r>
              <a:rPr lang="en-GB" sz="2000" b="1" dirty="0" smtClean="0"/>
              <a:t>Community serving organisations</a:t>
            </a:r>
          </a:p>
          <a:p>
            <a:pPr lvl="1"/>
            <a:r>
              <a:rPr lang="en-GB" sz="2000" b="1" dirty="0" smtClean="0"/>
              <a:t>Community-led organisations/initiatives</a:t>
            </a:r>
          </a:p>
          <a:p>
            <a:pPr lvl="0"/>
            <a:r>
              <a:rPr lang="en-US" sz="2400" b="1" dirty="0" smtClean="0"/>
              <a:t>Community-facility synergy </a:t>
            </a:r>
            <a:r>
              <a:rPr lang="en-US" sz="2400" dirty="0"/>
              <a:t>– </a:t>
            </a:r>
            <a:r>
              <a:rPr lang="en-US" sz="2400" dirty="0" smtClean="0"/>
              <a:t>some needs are better met at community safe spaces; layering and complementarity of services</a:t>
            </a:r>
            <a:endParaRPr lang="en-US" sz="2400" dirty="0"/>
          </a:p>
          <a:p>
            <a:r>
              <a:rPr lang="en-US" sz="2400" b="1" dirty="0" smtClean="0"/>
              <a:t>meaningful engagement </a:t>
            </a:r>
            <a:r>
              <a:rPr lang="en-US" sz="2400" dirty="0" smtClean="0"/>
              <a:t>of communities in </a:t>
            </a:r>
            <a:r>
              <a:rPr lang="en-US" sz="2400" dirty="0"/>
              <a:t>design of programs and services</a:t>
            </a:r>
          </a:p>
          <a:p>
            <a:pPr lvl="0"/>
            <a:r>
              <a:rPr lang="en-US" sz="2400" dirty="0" smtClean="0"/>
              <a:t>Strong program </a:t>
            </a:r>
            <a:r>
              <a:rPr lang="en-US" sz="2400" b="1" dirty="0" smtClean="0"/>
              <a:t>leadership for prevention </a:t>
            </a:r>
            <a:r>
              <a:rPr lang="en-US" sz="2400" dirty="0" smtClean="0"/>
              <a:t>in national programs</a:t>
            </a:r>
            <a:endParaRPr lang="en-US" sz="2400" b="1" dirty="0" smtClean="0"/>
          </a:p>
          <a:p>
            <a:pPr lvl="0"/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will it take to  get there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177"/>
            <a:ext cx="8461022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 smtClean="0"/>
              <a:t>SERVICES</a:t>
            </a:r>
          </a:p>
          <a:p>
            <a:pPr lvl="0"/>
            <a:r>
              <a:rPr lang="en-US" sz="2400" b="1" dirty="0" smtClean="0"/>
              <a:t>Flexibility</a:t>
            </a:r>
            <a:r>
              <a:rPr lang="en-US" sz="2400" dirty="0" smtClean="0"/>
              <a:t>- of providers, delivery mechanism, donors</a:t>
            </a:r>
          </a:p>
          <a:p>
            <a:pPr lvl="0"/>
            <a:r>
              <a:rPr lang="en-US" sz="2400" b="1" dirty="0" smtClean="0"/>
              <a:t>Integration</a:t>
            </a:r>
            <a:r>
              <a:rPr lang="en-US" sz="2400" dirty="0" smtClean="0"/>
              <a:t> of services within and beyond health</a:t>
            </a:r>
          </a:p>
          <a:p>
            <a:r>
              <a:rPr lang="en-GB" sz="2400" b="1" dirty="0" smtClean="0"/>
              <a:t>Innovation</a:t>
            </a:r>
          </a:p>
          <a:p>
            <a:r>
              <a:rPr lang="en-GB" sz="2400" b="1" dirty="0" smtClean="0"/>
              <a:t>Improve provider capacities</a:t>
            </a:r>
            <a:endParaRPr lang="en-US" sz="2400" dirty="0"/>
          </a:p>
          <a:p>
            <a:pPr lvl="0"/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" y="3523687"/>
            <a:ext cx="4202430" cy="3150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150556" y="2737556"/>
            <a:ext cx="3536244" cy="351366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54546D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>
              <a:solidFill>
                <a:srgbClr val="54546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54546D"/>
                </a:solidFill>
                <a:latin typeface="Century Gothic" panose="020B0502020202020204" pitchFamily="34" charset="0"/>
              </a:rPr>
              <a:t>Only </a:t>
            </a:r>
            <a:r>
              <a:rPr lang="en-US" sz="1600" b="1" dirty="0">
                <a:solidFill>
                  <a:srgbClr val="54546D"/>
                </a:solidFill>
                <a:latin typeface="Century Gothic" panose="020B0502020202020204" pitchFamily="34" charset="0"/>
              </a:rPr>
              <a:t>21.5% of sexual minorities in Kenya visit a health care provider when they have sexual and reproductive health problems (NASCOP, 2016).</a:t>
            </a:r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563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49549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at the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Rethink a DSD prevention frameworks in different contexts</a:t>
            </a:r>
          </a:p>
          <a:p>
            <a:r>
              <a:rPr lang="en-US" dirty="0" smtClean="0"/>
              <a:t>Examples  promising practice </a:t>
            </a:r>
          </a:p>
          <a:p>
            <a:r>
              <a:rPr lang="en-US" dirty="0" smtClean="0"/>
              <a:t>Context specific </a:t>
            </a:r>
          </a:p>
          <a:p>
            <a:r>
              <a:rPr lang="en-US" dirty="0"/>
              <a:t>R</a:t>
            </a:r>
            <a:r>
              <a:rPr lang="en-US" dirty="0" smtClean="0"/>
              <a:t>espond to individual need</a:t>
            </a:r>
          </a:p>
          <a:p>
            <a:r>
              <a:rPr lang="en-US" smtClean="0"/>
              <a:t>Prevention not </a:t>
            </a:r>
            <a:r>
              <a:rPr lang="en-US" dirty="0" smtClean="0"/>
              <a:t>solely in clinics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86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45812"/>
            <a:ext cx="3903133" cy="4525963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GB" sz="2200" dirty="0" smtClean="0"/>
              <a:t>David Barr</a:t>
            </a:r>
          </a:p>
          <a:p>
            <a:pPr lvl="1">
              <a:buFont typeface="Arial"/>
              <a:buChar char="•"/>
            </a:pPr>
            <a:r>
              <a:rPr lang="en-GB" sz="2200" dirty="0" err="1" smtClean="0"/>
              <a:t>Saiqa</a:t>
            </a:r>
            <a:r>
              <a:rPr lang="en-GB" sz="2200" dirty="0" smtClean="0"/>
              <a:t> </a:t>
            </a:r>
            <a:r>
              <a:rPr lang="en-GB" sz="2200" dirty="0" err="1" smtClean="0"/>
              <a:t>Mullick</a:t>
            </a:r>
            <a:r>
              <a:rPr lang="en-GB" sz="2200" dirty="0" smtClean="0"/>
              <a:t>, Wits RHI</a:t>
            </a:r>
          </a:p>
          <a:p>
            <a:pPr lvl="1">
              <a:buFont typeface="Arial"/>
              <a:buChar char="•"/>
            </a:pPr>
            <a:r>
              <a:rPr lang="en-GB" sz="2200" dirty="0" smtClean="0"/>
              <a:t>Imelda </a:t>
            </a:r>
            <a:r>
              <a:rPr lang="en-GB" sz="2200" dirty="0" err="1" smtClean="0"/>
              <a:t>Mahaka</a:t>
            </a:r>
            <a:r>
              <a:rPr lang="en-GB" sz="2200" dirty="0" smtClean="0"/>
              <a:t>, PZAT</a:t>
            </a:r>
          </a:p>
          <a:p>
            <a:pPr lvl="1">
              <a:buFont typeface="Arial"/>
              <a:buChar char="•"/>
            </a:pPr>
            <a:r>
              <a:rPr lang="en-GB" sz="2200" dirty="0" smtClean="0"/>
              <a:t>Joep Lange Institute</a:t>
            </a:r>
            <a:endParaRPr lang="en-GB" sz="2200" dirty="0"/>
          </a:p>
          <a:p>
            <a:pPr lvl="1">
              <a:buFont typeface="Arial"/>
              <a:buChar char="•"/>
            </a:pPr>
            <a:endParaRPr lang="en-GB" sz="2200" dirty="0" smtClean="0"/>
          </a:p>
          <a:p>
            <a:pPr lvl="1">
              <a:buFont typeface="Arial"/>
              <a:buChar char="•"/>
            </a:pPr>
            <a:endParaRPr lang="en-GB" sz="2200" dirty="0" smtClean="0"/>
          </a:p>
          <a:p>
            <a:pPr lvl="1">
              <a:buFont typeface="Arial"/>
              <a:buChar char="•"/>
            </a:pPr>
            <a:endParaRPr lang="en-GB" sz="2200" dirty="0" smtClean="0"/>
          </a:p>
          <a:p>
            <a:pPr marL="457200" lvl="1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8250"/>
            <a:ext cx="637822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22" y="5910528"/>
            <a:ext cx="2892778" cy="93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880225" y="6488113"/>
            <a:ext cx="226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latin typeface="Calibri" charset="0"/>
              </a:rPr>
              <a:t>#KENYAatAIDS2018</a:t>
            </a:r>
            <a:endParaRPr lang="en-US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160" y="6160627"/>
            <a:ext cx="1503425" cy="4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560" y="6313027"/>
            <a:ext cx="1503425" cy="4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45" y="3076222"/>
            <a:ext cx="2808112" cy="820944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34" y="1608666"/>
            <a:ext cx="4618244" cy="326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82912" y="4623555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600" b="1" dirty="0" err="1"/>
              <a:t>www.lvcthealth.org</a:t>
            </a:r>
            <a:endParaRPr lang="en-GB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600" b="1" dirty="0">
                <a:solidFill>
                  <a:srgbClr val="000000"/>
                </a:solidFill>
              </a:rPr>
              <a:t>LVCT Health</a:t>
            </a:r>
          </a:p>
        </p:txBody>
      </p:sp>
    </p:spTree>
    <p:extLst>
      <p:ext uri="{BB962C8B-B14F-4D97-AF65-F5344CB8AC3E}">
        <p14:creationId xmlns:p14="http://schemas.microsoft.com/office/powerpoint/2010/main" val="15654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733426"/>
            <a:ext cx="7772400" cy="20887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Considerations for differentiated </a:t>
            </a:r>
            <a:r>
              <a:rPr lang="en-US" b="1" dirty="0"/>
              <a:t>service delivery for HIV </a:t>
            </a:r>
            <a:r>
              <a:rPr lang="en-US" b="1" dirty="0" smtClean="0"/>
              <a:t>prevention</a:t>
            </a:r>
            <a:br>
              <a:rPr lang="en-US" b="1" dirty="0" smtClean="0"/>
            </a:br>
            <a:r>
              <a:rPr lang="en-US" dirty="0" smtClean="0"/>
              <a:t>in the Fast Track Era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78" y="3838221"/>
            <a:ext cx="8861778" cy="28504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Wanjiru Mukoma, PhD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hlinkClick r:id="rId3"/>
              </a:rPr>
              <a:t>w</a:t>
            </a:r>
            <a:r>
              <a:rPr lang="en-US" sz="2800" b="1" dirty="0" smtClean="0">
                <a:solidFill>
                  <a:srgbClr val="000000"/>
                </a:solidFill>
                <a:hlinkClick r:id="rId3"/>
              </a:rPr>
              <a:t>anjiru.mukoma@lvcthealth.org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b="1" dirty="0" err="1" smtClean="0">
                <a:solidFill>
                  <a:schemeClr val="tx1"/>
                </a:solidFill>
              </a:rPr>
              <a:t>www.lvcthealth.org</a:t>
            </a:r>
            <a:endParaRPr lang="en-GB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LVCT Health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27" y="5136126"/>
            <a:ext cx="2434649" cy="17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03" y="133522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No defined model of DSD for prevention 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If you ask 100 people what DSD is, you’ll have 100 definitions.” </a:t>
            </a:r>
            <a:r>
              <a:rPr lang="en-GB" dirty="0" smtClean="0"/>
              <a:t> </a:t>
            </a:r>
            <a:r>
              <a:rPr lang="en-GB" sz="1600" i="1" dirty="0" smtClean="0"/>
              <a:t>Participant at JLI meeting April 2018</a:t>
            </a:r>
          </a:p>
          <a:p>
            <a:pPr marL="0" indent="0">
              <a:buNone/>
            </a:pPr>
            <a:endParaRPr lang="en-GB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3209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Context calls for thinking differently about prevention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remaining % to achieve the fast track goals are the hardest to reach </a:t>
            </a:r>
            <a:r>
              <a:rPr lang="mr-IN" sz="2400" dirty="0" smtClean="0"/>
              <a:t>–</a:t>
            </a:r>
            <a:r>
              <a:rPr lang="en-GB" sz="2400" dirty="0" smtClean="0"/>
              <a:t> less resources but higher expectations</a:t>
            </a:r>
          </a:p>
          <a:p>
            <a:r>
              <a:rPr lang="en-GB" sz="2400" dirty="0" smtClean="0"/>
              <a:t>Current effective prevention models must be accelerated and scaled up</a:t>
            </a:r>
          </a:p>
          <a:p>
            <a:r>
              <a:rPr lang="en-GB" sz="2400" dirty="0" smtClean="0"/>
              <a:t>New models are needed to address emerging, more, individualised HIV prevention needs</a:t>
            </a:r>
          </a:p>
          <a:p>
            <a:pPr lvl="0"/>
            <a:r>
              <a:rPr lang="en-GB" sz="2400" b="1" dirty="0"/>
              <a:t>Beyond health services</a:t>
            </a:r>
            <a:r>
              <a:rPr lang="en-GB" sz="2400" dirty="0"/>
              <a:t>: </a:t>
            </a:r>
            <a:r>
              <a:rPr lang="en-GB" sz="2400" dirty="0" smtClean="0"/>
              <a:t>interventions </a:t>
            </a:r>
            <a:r>
              <a:rPr lang="en-GB" sz="2400" dirty="0"/>
              <a:t>must comprehensively address </a:t>
            </a:r>
            <a:r>
              <a:rPr lang="en-GB" sz="2400" dirty="0" smtClean="0"/>
              <a:t>prevention </a:t>
            </a:r>
            <a:r>
              <a:rPr lang="en-GB" sz="2400" dirty="0" err="1" smtClean="0"/>
              <a:t>needsneeds</a:t>
            </a:r>
            <a:r>
              <a:rPr lang="en-GB" sz="2400" dirty="0" smtClean="0"/>
              <a:t> </a:t>
            </a:r>
            <a:r>
              <a:rPr lang="en-GB" sz="2400" dirty="0"/>
              <a:t>beyond the health system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8278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Towards models for DSD for prevention: some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78" y="1848556"/>
            <a:ext cx="7910689" cy="4393319"/>
          </a:xfrm>
        </p:spPr>
        <p:txBody>
          <a:bodyPr>
            <a:noAutofit/>
          </a:bodyPr>
          <a:lstStyle/>
          <a:p>
            <a:pPr lvl="0"/>
            <a:r>
              <a:rPr lang="en-GB" sz="2400" b="1" dirty="0" smtClean="0"/>
              <a:t>What is the goal?</a:t>
            </a:r>
            <a:endParaRPr lang="en-GB" sz="1600" dirty="0" smtClean="0"/>
          </a:p>
          <a:p>
            <a:pPr lvl="1">
              <a:buFont typeface="Arial"/>
              <a:buChar char="•"/>
            </a:pPr>
            <a:r>
              <a:rPr lang="en-GB" sz="2400" dirty="0" smtClean="0"/>
              <a:t>For Prevention the goal of DSD must be</a:t>
            </a:r>
            <a:r>
              <a:rPr lang="en-GB" sz="2400" b="1" dirty="0" smtClean="0"/>
              <a:t> </a:t>
            </a:r>
          </a:p>
          <a:p>
            <a:pPr lvl="2"/>
            <a:r>
              <a:rPr lang="en-GB" b="1" dirty="0" smtClean="0"/>
              <a:t>increased </a:t>
            </a:r>
            <a:r>
              <a:rPr lang="en-GB" sz="2000" b="1" dirty="0" smtClean="0"/>
              <a:t>and </a:t>
            </a:r>
            <a:r>
              <a:rPr lang="en-GB" b="1" dirty="0" smtClean="0"/>
              <a:t>improved access </a:t>
            </a:r>
            <a:r>
              <a:rPr lang="en-GB" sz="2000" dirty="0" smtClean="0"/>
              <a:t>to interventions </a:t>
            </a:r>
            <a:r>
              <a:rPr lang="en-GB" b="1" dirty="0" smtClean="0"/>
              <a:t>that meet individual HIV prevention needs </a:t>
            </a:r>
            <a:r>
              <a:rPr lang="en-GB" b="1" dirty="0"/>
              <a:t>at different times and </a:t>
            </a:r>
            <a:r>
              <a:rPr lang="en-GB" b="1" dirty="0" smtClean="0"/>
              <a:t>points in life</a:t>
            </a:r>
            <a:r>
              <a:rPr lang="en-GB" sz="2000" dirty="0" smtClean="0"/>
              <a:t> especially for adolescents, Key populations, young </a:t>
            </a:r>
            <a:r>
              <a:rPr lang="en-GB" sz="2000" dirty="0"/>
              <a:t>women and their </a:t>
            </a:r>
            <a:r>
              <a:rPr lang="en-GB" sz="2000" dirty="0" smtClean="0"/>
              <a:t>sexual partners</a:t>
            </a:r>
            <a:endParaRPr lang="en-US" sz="2400" dirty="0"/>
          </a:p>
          <a:p>
            <a:pPr marL="0" lv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9383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Building Partnerships, transforming lives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B482B5-3502-493F-97D4-599A81CE657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656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714500" y="228602"/>
            <a:ext cx="5796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D40202"/>
                </a:solidFill>
                <a:latin typeface="Arial" panose="020B0604020202020204" pitchFamily="34" charset="0"/>
              </a:rPr>
              <a:t>Partner </a:t>
            </a:r>
            <a:r>
              <a:rPr lang="en-US" altLang="en-US" b="1" smtClean="0">
                <a:solidFill>
                  <a:srgbClr val="D40202"/>
                </a:solidFill>
                <a:latin typeface="Arial" panose="020B0604020202020204" pitchFamily="34" charset="0"/>
              </a:rPr>
              <a:t>notification services</a:t>
            </a:r>
            <a:endParaRPr lang="en-US" altLang="en-US" b="1" dirty="0">
              <a:solidFill>
                <a:srgbClr val="D40202"/>
              </a:solidFill>
              <a:latin typeface="Arial" panose="020B0604020202020204" pitchFamily="34" charset="0"/>
            </a:endParaRPr>
          </a:p>
        </p:txBody>
      </p:sp>
      <p:pic>
        <p:nvPicPr>
          <p:cNvPr id="348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0" y="0"/>
            <a:ext cx="10858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3314700" y="6477002"/>
            <a:ext cx="2514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prstClr val="white"/>
                </a:solidFill>
                <a:latin typeface="Arial" panose="020B0604020202020204" pitchFamily="34" charset="0"/>
              </a:rPr>
              <a:t>www.lvcthealth.org</a:t>
            </a:r>
          </a:p>
        </p:txBody>
      </p:sp>
      <p:sp>
        <p:nvSpPr>
          <p:cNvPr id="34824" name="Content Placeholder 2"/>
          <p:cNvSpPr>
            <a:spLocks noGrp="1"/>
          </p:cNvSpPr>
          <p:nvPr>
            <p:ph idx="1"/>
          </p:nvPr>
        </p:nvSpPr>
        <p:spPr>
          <a:xfrm>
            <a:off x="1314450" y="1198841"/>
            <a:ext cx="6515100" cy="4995862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78" y="856803"/>
            <a:ext cx="8466666" cy="52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DSD building blocks</a:t>
            </a:r>
            <a:endParaRPr lang="en-US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F1484E-B618-8A48-B917-F96EA8865F2B}"/>
              </a:ext>
            </a:extLst>
          </p:cNvPr>
          <p:cNvSpPr/>
          <p:nvPr/>
        </p:nvSpPr>
        <p:spPr>
          <a:xfrm>
            <a:off x="866274" y="1383632"/>
            <a:ext cx="3681663" cy="21536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WHEN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Service frequency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A95B11A-229A-DC45-8263-BB514D8E2A45}"/>
              </a:ext>
            </a:extLst>
          </p:cNvPr>
          <p:cNvSpPr/>
          <p:nvPr/>
        </p:nvSpPr>
        <p:spPr>
          <a:xfrm>
            <a:off x="5041231" y="1383632"/>
            <a:ext cx="3392906" cy="21536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6E5247-56A3-A145-A8DF-3E9CD0C845AF}"/>
              </a:ext>
            </a:extLst>
          </p:cNvPr>
          <p:cNvSpPr/>
          <p:nvPr/>
        </p:nvSpPr>
        <p:spPr>
          <a:xfrm>
            <a:off x="866274" y="3862136"/>
            <a:ext cx="3681663" cy="21705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WHO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Service provider cadre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62105C9-315F-1E46-85B1-248FE097D8BE}"/>
              </a:ext>
            </a:extLst>
          </p:cNvPr>
          <p:cNvSpPr/>
          <p:nvPr/>
        </p:nvSpPr>
        <p:spPr>
          <a:xfrm>
            <a:off x="5041231" y="3862135"/>
            <a:ext cx="3392906" cy="21705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</a:t>
            </a:r>
          </a:p>
          <a:p>
            <a:pPr algn="ctr"/>
            <a:endParaRPr lang="en-US" dirty="0"/>
          </a:p>
          <a:p>
            <a:pPr algn="ctr"/>
            <a:r>
              <a:rPr lang="en-US" sz="1700" dirty="0"/>
              <a:t>S</a:t>
            </a:r>
            <a:r>
              <a:rPr lang="en-US" sz="1700" dirty="0" smtClean="0"/>
              <a:t>ervices offered &amp; intensity</a:t>
            </a:r>
            <a:endParaRPr lang="en-US" sz="1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13FAF97-0461-E145-8E20-29E572BCCFDB}"/>
              </a:ext>
            </a:extLst>
          </p:cNvPr>
          <p:cNvSpPr/>
          <p:nvPr/>
        </p:nvSpPr>
        <p:spPr>
          <a:xfrm>
            <a:off x="3806726" y="2804895"/>
            <a:ext cx="1963686" cy="191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4599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DSD for KPs</a:t>
            </a:r>
            <a:endParaRPr lang="en-US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F1484E-B618-8A48-B917-F96EA8865F2B}"/>
              </a:ext>
            </a:extLst>
          </p:cNvPr>
          <p:cNvSpPr/>
          <p:nvPr/>
        </p:nvSpPr>
        <p:spPr>
          <a:xfrm>
            <a:off x="866274" y="1383632"/>
            <a:ext cx="3681663" cy="21536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WHEN</a:t>
            </a:r>
          </a:p>
          <a:p>
            <a:pPr algn="ctr"/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 guidelines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 agreed schedule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Based on client risk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A95B11A-229A-DC45-8263-BB514D8E2A45}"/>
              </a:ext>
            </a:extLst>
          </p:cNvPr>
          <p:cNvSpPr/>
          <p:nvPr/>
        </p:nvSpPr>
        <p:spPr>
          <a:xfrm>
            <a:off x="4801341" y="1384375"/>
            <a:ext cx="4173326" cy="21536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Facilities </a:t>
            </a:r>
            <a:r>
              <a:rPr lang="mr-IN" sz="2000" dirty="0" smtClean="0"/>
              <a:t>–</a:t>
            </a:r>
            <a:r>
              <a:rPr lang="en-US" sz="2000" dirty="0" smtClean="0"/>
              <a:t> hospitals, clinics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Community service delivery centers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Virtual spaces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community-</a:t>
            </a:r>
            <a:r>
              <a:rPr lang="en-US" sz="2000" dirty="0"/>
              <a:t>led Safe </a:t>
            </a:r>
            <a:r>
              <a:rPr lang="en-US" sz="2000" dirty="0" smtClean="0"/>
              <a:t>spaces </a:t>
            </a:r>
            <a:endParaRPr lang="en-US" sz="20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6E5247-56A3-A145-A8DF-3E9CD0C845AF}"/>
              </a:ext>
            </a:extLst>
          </p:cNvPr>
          <p:cNvSpPr/>
          <p:nvPr/>
        </p:nvSpPr>
        <p:spPr>
          <a:xfrm>
            <a:off x="866274" y="3862136"/>
            <a:ext cx="3681663" cy="21705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WHO</a:t>
            </a:r>
          </a:p>
          <a:p>
            <a:pPr algn="ctr"/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Clinicians and other providers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Counselors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Peers 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CHWs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62105C9-315F-1E46-85B1-248FE097D8BE}"/>
              </a:ext>
            </a:extLst>
          </p:cNvPr>
          <p:cNvSpPr/>
          <p:nvPr/>
        </p:nvSpPr>
        <p:spPr>
          <a:xfrm>
            <a:off x="4801341" y="3862135"/>
            <a:ext cx="4003992" cy="21705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</a:t>
            </a:r>
          </a:p>
          <a:p>
            <a:pPr algn="ctr"/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sz="1700" dirty="0" smtClean="0"/>
              <a:t>Basic Package for all</a:t>
            </a:r>
          </a:p>
          <a:p>
            <a:pPr marL="285750" indent="-285750" algn="ctr">
              <a:buFont typeface="Arial"/>
              <a:buChar char="•"/>
            </a:pPr>
            <a:r>
              <a:rPr lang="en-US" sz="1700" dirty="0" smtClean="0"/>
              <a:t>Basic package + additional (Group) based services</a:t>
            </a:r>
            <a:endParaRPr lang="en-US" sz="1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13FAF97-0461-E145-8E20-29E572BCCFDB}"/>
              </a:ext>
            </a:extLst>
          </p:cNvPr>
          <p:cNvSpPr/>
          <p:nvPr/>
        </p:nvSpPr>
        <p:spPr>
          <a:xfrm>
            <a:off x="3806726" y="2804895"/>
            <a:ext cx="1963686" cy="191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74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implementation challenges</a:t>
            </a:r>
            <a:endParaRPr lang="en-US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F1484E-B618-8A48-B917-F96EA8865F2B}"/>
              </a:ext>
            </a:extLst>
          </p:cNvPr>
          <p:cNvSpPr/>
          <p:nvPr/>
        </p:nvSpPr>
        <p:spPr>
          <a:xfrm>
            <a:off x="866274" y="1383632"/>
            <a:ext cx="3681663" cy="21536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WHEN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Standard application of guidelines to </a:t>
            </a:r>
            <a:r>
              <a:rPr lang="en-US" dirty="0">
                <a:solidFill>
                  <a:srgbClr val="000000"/>
                </a:solidFill>
              </a:rPr>
              <a:t>all clients </a:t>
            </a:r>
            <a:r>
              <a:rPr lang="en-US" dirty="0" smtClean="0">
                <a:solidFill>
                  <a:srgbClr val="000000"/>
                </a:solidFill>
              </a:rPr>
              <a:t>e.g. </a:t>
            </a:r>
            <a:r>
              <a:rPr lang="en-US" dirty="0">
                <a:solidFill>
                  <a:srgbClr val="000000"/>
                </a:solidFill>
              </a:rPr>
              <a:t>3 monthly retesting of KPs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A95B11A-229A-DC45-8263-BB514D8E2A45}"/>
              </a:ext>
            </a:extLst>
          </p:cNvPr>
          <p:cNvSpPr/>
          <p:nvPr/>
        </p:nvSpPr>
        <p:spPr>
          <a:xfrm>
            <a:off x="5293894" y="1376261"/>
            <a:ext cx="3392906" cy="21536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Primarily HIV Service delivery sites/facilities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Weak community health systems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Poorly resourced community led initiatives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16E5247-56A3-A145-A8DF-3E9CD0C845AF}"/>
              </a:ext>
            </a:extLst>
          </p:cNvPr>
          <p:cNvSpPr/>
          <p:nvPr/>
        </p:nvSpPr>
        <p:spPr>
          <a:xfrm>
            <a:off x="866274" y="3862136"/>
            <a:ext cx="3681663" cy="21705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400" dirty="0"/>
              <a:t>WHO</a:t>
            </a:r>
          </a:p>
          <a:p>
            <a:pPr algn="ctr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Provider bias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Narrow role of community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62105C9-315F-1E46-85B1-248FE097D8BE}"/>
              </a:ext>
            </a:extLst>
          </p:cNvPr>
          <p:cNvSpPr/>
          <p:nvPr/>
        </p:nvSpPr>
        <p:spPr>
          <a:xfrm>
            <a:off x="5041231" y="3862135"/>
            <a:ext cx="3392906" cy="21705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</a:t>
            </a:r>
          </a:p>
          <a:p>
            <a:pPr algn="ctr"/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sz="1700" dirty="0" smtClean="0"/>
              <a:t>Basic Package package for  all</a:t>
            </a:r>
          </a:p>
          <a:p>
            <a:pPr marL="285750" indent="-285750" algn="ctr">
              <a:buFont typeface="Arial"/>
              <a:buChar char="•"/>
            </a:pPr>
            <a:r>
              <a:rPr lang="en-US" sz="1700" dirty="0" smtClean="0"/>
              <a:t>Group level differentiation</a:t>
            </a:r>
          </a:p>
          <a:p>
            <a:pPr marL="285750" indent="-285750" algn="ctr">
              <a:buFont typeface="Arial"/>
              <a:buChar char="•"/>
            </a:pPr>
            <a:r>
              <a:rPr lang="en-US" sz="1700" dirty="0" smtClean="0"/>
              <a:t>Biomedical approach to prevention</a:t>
            </a:r>
            <a:endParaRPr lang="en-US" sz="1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13FAF97-0461-E145-8E20-29E572BCCFDB}"/>
              </a:ext>
            </a:extLst>
          </p:cNvPr>
          <p:cNvSpPr/>
          <p:nvPr/>
        </p:nvSpPr>
        <p:spPr>
          <a:xfrm>
            <a:off x="3806726" y="2804895"/>
            <a:ext cx="1963686" cy="191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5856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976</Words>
  <Application>Microsoft Office PowerPoint</Application>
  <PresentationFormat>On-screen Show (4:3)</PresentationFormat>
  <Paragraphs>276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Arial</vt:lpstr>
      <vt:lpstr>Calibri</vt:lpstr>
      <vt:lpstr>Century Gothic</vt:lpstr>
      <vt:lpstr>Courier New</vt:lpstr>
      <vt:lpstr>Mangal</vt:lpstr>
      <vt:lpstr>Times New Roman</vt:lpstr>
      <vt:lpstr>Tw Cen MT</vt:lpstr>
      <vt:lpstr>Office Theme</vt:lpstr>
      <vt:lpstr>PowerPoint Presentation</vt:lpstr>
      <vt:lpstr>Considerations for differentiated service delivery for HIV prevention in the Fast Track Era </vt:lpstr>
      <vt:lpstr>No defined model of DSD for prevention </vt:lpstr>
      <vt:lpstr>Context calls for thinking differently about prevention</vt:lpstr>
      <vt:lpstr>Towards models for DSD for prevention: some considerations</vt:lpstr>
      <vt:lpstr>PowerPoint Presentation</vt:lpstr>
      <vt:lpstr>DSD building blocks</vt:lpstr>
      <vt:lpstr>DSD for KPs</vt:lpstr>
      <vt:lpstr>Key implementation challenges</vt:lpstr>
      <vt:lpstr>What can we do better and how</vt:lpstr>
      <vt:lpstr>The Five “Ps”: Engaging with clients based on risks and needs</vt:lpstr>
      <vt:lpstr>PowerPoint Presentation</vt:lpstr>
      <vt:lpstr>Results form the LVCT Health model </vt:lpstr>
      <vt:lpstr>Towards a DSD prevention model</vt:lpstr>
      <vt:lpstr>Towards a DSD prevention model</vt:lpstr>
      <vt:lpstr>what will it take to  get there  </vt:lpstr>
      <vt:lpstr>what will it take to  get there  </vt:lpstr>
      <vt:lpstr>Conclusion</vt:lpstr>
      <vt:lpstr>Acknowledgement</vt:lpstr>
    </vt:vector>
  </TitlesOfParts>
  <Company>LVCT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proposed model of differentiated service delivery for HIV prevention </dc:title>
  <dc:creator>Wanjiru Mukoma</dc:creator>
  <cp:lastModifiedBy>Saal</cp:lastModifiedBy>
  <cp:revision>186</cp:revision>
  <dcterms:created xsi:type="dcterms:W3CDTF">2018-06-28T08:21:50Z</dcterms:created>
  <dcterms:modified xsi:type="dcterms:W3CDTF">2018-07-22T09:07:00Z</dcterms:modified>
</cp:coreProperties>
</file>